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4"/>
    <p:sldMasterId id="2147484333" r:id="rId5"/>
    <p:sldMasterId id="2147484362" r:id="rId6"/>
  </p:sldMasterIdLst>
  <p:notesMasterIdLst>
    <p:notesMasterId r:id="rId26"/>
  </p:notesMasterIdLst>
  <p:handoutMasterIdLst>
    <p:handoutMasterId r:id="rId27"/>
  </p:handoutMasterIdLst>
  <p:sldIdLst>
    <p:sldId id="3942" r:id="rId7"/>
    <p:sldId id="4253" r:id="rId8"/>
    <p:sldId id="4252" r:id="rId9"/>
    <p:sldId id="3947" r:id="rId10"/>
    <p:sldId id="4258" r:id="rId11"/>
    <p:sldId id="4259" r:id="rId12"/>
    <p:sldId id="4261" r:id="rId13"/>
    <p:sldId id="4212" r:id="rId14"/>
    <p:sldId id="4260" r:id="rId15"/>
    <p:sldId id="4255" r:id="rId16"/>
    <p:sldId id="259" r:id="rId17"/>
    <p:sldId id="4004" r:id="rId18"/>
    <p:sldId id="4113" r:id="rId19"/>
    <p:sldId id="4198" r:id="rId20"/>
    <p:sldId id="4224" r:id="rId21"/>
    <p:sldId id="4232" r:id="rId22"/>
    <p:sldId id="4073" r:id="rId23"/>
    <p:sldId id="4249" r:id="rId24"/>
    <p:sldId id="4189" r:id="rId25"/>
  </p:sldIdLst>
  <p:sldSz cx="24377650" cy="13716000"/>
  <p:notesSz cx="9240838" cy="69548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D727366-C3C7-499B-B400-79740D5356E6}">
          <p14:sldIdLst>
            <p14:sldId id="3942"/>
            <p14:sldId id="4253"/>
            <p14:sldId id="4252"/>
          </p14:sldIdLst>
        </p14:section>
        <p14:section name="I. Overview of Sales" id="{1EB600CB-E03A-44A8-914D-DCD110C46BA3}">
          <p14:sldIdLst>
            <p14:sldId id="3947"/>
            <p14:sldId id="4258"/>
            <p14:sldId id="4259"/>
            <p14:sldId id="4261"/>
            <p14:sldId id="4212"/>
            <p14:sldId id="4260"/>
            <p14:sldId id="4255"/>
            <p14:sldId id="259"/>
          </p14:sldIdLst>
        </p14:section>
        <p14:section name="II. Used Vehicle Consumer Demographics" id="{87BB3144-4CCD-4240-ACD7-0B10B2D7436B}">
          <p14:sldIdLst>
            <p14:sldId id="4004"/>
            <p14:sldId id="4113"/>
            <p14:sldId id="4198"/>
            <p14:sldId id="4224"/>
            <p14:sldId id="4232"/>
          </p14:sldIdLst>
        </p14:section>
        <p14:section name="IV. Conclusion" id="{5D30EA84-459B-4244-BEC9-0E8D17FC7009}">
          <p14:sldIdLst>
            <p14:sldId id="4073"/>
            <p14:sldId id="4249"/>
            <p14:sldId id="4189"/>
          </p14:sldIdLst>
        </p14:section>
        <p14:section name="Appendix" id="{ECF7504E-AB09-4B79-9B61-097F1DD374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pos="7678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E00115-5AFB-78C3-49B6-048D3856C4D7}" name="Guest User" initials="GU" userId="S::urn:spo:anon#3346e277bba92ef392c3fe02fe3a9a5e980b4966c6a3873a0f3dc3371b7c7546::" providerId="AD"/>
  <p188:author id="{5C087130-5052-C149-906D-844CE2C7CA03}" name="Janet Bowers" initials="JB" userId="S::janet.bowers@energycenter.org::af8f723f-434b-4661-9658-d2f26b1216b1" providerId="AD"/>
  <p188:author id="{B79CEC32-11A3-5214-BDA2-E4380FBCEB6D}" name="Francis Alvarez" initials="FA" userId="S::francis.alvarez@energycenter.org::aaf131cf-8aa7-4318-9429-a9204c7f118d" providerId="AD"/>
  <p188:author id="{BA28A074-863B-2788-917E-D5C21DA82CF8}" name="John Anderson" initials="JA" userId="S::john.anderson@energycenter.org::58256c9f-9d89-4fdb-82a2-179b9d862c60" providerId="AD"/>
  <p188:author id="{E4EBAA7B-8FAF-4BFB-539F-2AA7772FCBC4}" name="Ben MacNeille" initials="BM" userId="S::ben.macneille@energycenter.org::5d2ab095-5579-463f-9d1e-9a17c7e66e01" providerId="AD"/>
  <p188:author id="{F7B4EF8D-895E-00BA-C9C2-2A4F46A6C88A}" name="Caryn Josepher" initials="CJ" userId="S::caryn.josepher@energycenter.org::a3464ba7-7ddc-4171-bbf1-5db49a2e8ca8" providerId="AD"/>
  <p188:author id="{240CEE96-F2C7-C6A2-4102-6C55725004EE}" name="Marissa Wagner Oehlhof" initials="MWO" userId="Marissa Wagner Oehlhof" providerId="None"/>
  <p188:author id="{4F1D7EA0-80A2-2025-79CD-3F1EC3D14E22}" name="Shira Orlowek" initials="SO" userId="S::shira.orlowek@energycenter.org::8d9807f1-32b7-4871-a619-d17ea15fb0db" providerId="AD"/>
  <p188:author id="{94BC9EA2-772F-A675-4488-65EFC3D82962}" name="Regina McCormack" initials="RM" userId="S::regina.mccormack@energycenter.org::c5f9c04b-6294-4934-a7c2-fbd8a8beedc2" providerId="AD"/>
  <p188:author id="{3A00C3A7-4208-2291-7DB8-75EF0C886CE3}" name="Nicholas Pallonetti" initials="NP" userId="S::nicholas.pallonetti@energycenter.org::21815f5e-d829-4715-8bd5-900930169b5f" providerId="AD"/>
  <p188:author id="{2BD79FB7-63F3-6F25-170B-B83EC753E194}" name="John Gartner" initials="JG" userId="S::john.gartner@energycenter.org::55e4baf7-735a-459d-ae2c-b29afc069c02" providerId="AD"/>
  <p188:author id="{D9A2DBEF-59D3-FF53-25F1-A20F9F37EB19}" name="Guest User" initials="GU" userId="S::urn:spo:anon#f313649f6fe23f6193c403cc20897d26b0143be38e68e0d6ed62d633a88b14e6::" providerId="AD"/>
  <p188:author id="{D40C21F4-72F6-7074-B674-DCE21A392DDF}" name="Aria Gehrmann" initials="AG" userId="S::aria.gehrmann@energycenter.org::0779b35d-330a-4e51-82a1-1fea5d863e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O'Connor" initials="RO" lastIdx="11" clrIdx="0">
    <p:extLst>
      <p:ext uri="{19B8F6BF-5375-455C-9EA6-DF929625EA0E}">
        <p15:presenceInfo xmlns:p15="http://schemas.microsoft.com/office/powerpoint/2012/main" userId="S::ryan.oconnor@energycenter.org::c158b06f-5526-4596-b255-6d42890322c5" providerId="AD"/>
      </p:ext>
    </p:extLst>
  </p:cmAuthor>
  <p:cmAuthor id="2" name="Caryn Josepher" initials="CJ" lastIdx="6" clrIdx="1">
    <p:extLst>
      <p:ext uri="{19B8F6BF-5375-455C-9EA6-DF929625EA0E}">
        <p15:presenceInfo xmlns:p15="http://schemas.microsoft.com/office/powerpoint/2012/main" userId="S::caryn.josepher@energycenter.org::a3464ba7-7ddc-4171-bbf1-5db49a2e8ca8" providerId="AD"/>
      </p:ext>
    </p:extLst>
  </p:cmAuthor>
  <p:cmAuthor id="3" name="Andrew Chesser" initials="AC" lastIdx="2" clrIdx="2">
    <p:extLst>
      <p:ext uri="{19B8F6BF-5375-455C-9EA6-DF929625EA0E}">
        <p15:presenceInfo xmlns:p15="http://schemas.microsoft.com/office/powerpoint/2012/main" userId="S::andrew.chesser@energycenter.org::c113c6cd-5ad3-4d0c-ae52-3ea094b45dc7" providerId="AD"/>
      </p:ext>
    </p:extLst>
  </p:cmAuthor>
  <p:cmAuthor id="4" name="Emma Starkman" initials="ES" lastIdx="14" clrIdx="3">
    <p:extLst>
      <p:ext uri="{19B8F6BF-5375-455C-9EA6-DF929625EA0E}">
        <p15:presenceInfo xmlns:p15="http://schemas.microsoft.com/office/powerpoint/2012/main" userId="S::emma.starkman@energycenter.org::51f27122-72ad-49ca-81ad-a034206d3e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4BE"/>
    <a:srgbClr val="1F9C7F"/>
    <a:srgbClr val="7F7F7F"/>
    <a:srgbClr val="6D57C7"/>
    <a:srgbClr val="0695E5"/>
    <a:srgbClr val="D9D9D9"/>
    <a:srgbClr val="A6A6A6"/>
    <a:srgbClr val="CCDED8"/>
    <a:srgbClr val="00597C"/>
    <a:srgbClr val="9BA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53F59-C710-4342-B02B-515ECCA2496D}" v="140" dt="2025-09-18T23:38:34.54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8" autoAdjust="0"/>
  </p:normalViewPr>
  <p:slideViewPr>
    <p:cSldViewPr snapToGrid="0">
      <p:cViewPr varScale="1">
        <p:scale>
          <a:sx n="53" d="100"/>
          <a:sy n="53" d="100"/>
        </p:scale>
        <p:origin x="186" y="150"/>
      </p:cViewPr>
      <p:guideLst>
        <p:guide orient="horz" pos="8136"/>
        <p:guide pos="14254"/>
        <p:guide pos="1078"/>
        <p:guide orient="horz" pos="504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Bowers" userId="af8f723f-434b-4661-9658-d2f26b1216b1" providerId="ADAL" clId="{4968770F-36DA-4349-90CD-DD92A1603C36}"/>
    <pc:docChg chg="undo custSel addSld delSld modSld sldOrd modSection">
      <pc:chgData name="Janet Bowers" userId="af8f723f-434b-4661-9658-d2f26b1216b1" providerId="ADAL" clId="{4968770F-36DA-4349-90CD-DD92A1603C36}" dt="2025-06-12T20:44:21.734" v="4738" actId="948"/>
      <pc:docMkLst>
        <pc:docMk/>
      </pc:docMkLst>
      <pc:sldChg chg="modSp mod">
        <pc:chgData name="Janet Bowers" userId="af8f723f-434b-4661-9658-d2f26b1216b1" providerId="ADAL" clId="{4968770F-36DA-4349-90CD-DD92A1603C36}" dt="2025-06-12T16:12:50.615" v="2737" actId="20577"/>
        <pc:sldMkLst>
          <pc:docMk/>
          <pc:sldMk cId="0" sldId="259"/>
        </pc:sldMkLst>
      </pc:sldChg>
      <pc:sldChg chg="addSp delSp modSp mod">
        <pc:chgData name="Janet Bowers" userId="af8f723f-434b-4661-9658-d2f26b1216b1" providerId="ADAL" clId="{4968770F-36DA-4349-90CD-DD92A1603C36}" dt="2025-06-12T20:41:25.768" v="4723" actId="20577"/>
        <pc:sldMkLst>
          <pc:docMk/>
          <pc:sldMk cId="1494703947" sldId="4113"/>
        </pc:sldMkLst>
      </pc:sldChg>
      <pc:sldChg chg="modSp mod">
        <pc:chgData name="Janet Bowers" userId="af8f723f-434b-4661-9658-d2f26b1216b1" providerId="ADAL" clId="{4968770F-36DA-4349-90CD-DD92A1603C36}" dt="2025-06-12T19:31:41.813" v="3564" actId="20577"/>
        <pc:sldMkLst>
          <pc:docMk/>
          <pc:sldMk cId="2703756201" sldId="4189"/>
        </pc:sldMkLst>
      </pc:sldChg>
      <pc:sldChg chg="addSp delSp modSp mod">
        <pc:chgData name="Janet Bowers" userId="af8f723f-434b-4661-9658-d2f26b1216b1" providerId="ADAL" clId="{4968770F-36DA-4349-90CD-DD92A1603C36}" dt="2025-06-12T20:41:36.323" v="4727" actId="20577"/>
        <pc:sldMkLst>
          <pc:docMk/>
          <pc:sldMk cId="3463159089" sldId="4198"/>
        </pc:sldMkLst>
      </pc:sldChg>
      <pc:sldChg chg="addSp modSp mod">
        <pc:chgData name="Janet Bowers" userId="af8f723f-434b-4661-9658-d2f26b1216b1" providerId="ADAL" clId="{4968770F-36DA-4349-90CD-DD92A1603C36}" dt="2025-06-12T20:38:47.001" v="4711" actId="114"/>
        <pc:sldMkLst>
          <pc:docMk/>
          <pc:sldMk cId="628829603" sldId="4212"/>
        </pc:sldMkLst>
      </pc:sldChg>
      <pc:sldChg chg="addSp delSp modSp mod">
        <pc:chgData name="Janet Bowers" userId="af8f723f-434b-4661-9658-d2f26b1216b1" providerId="ADAL" clId="{4968770F-36DA-4349-90CD-DD92A1603C36}" dt="2025-06-12T20:42:46.943" v="4732" actId="14100"/>
        <pc:sldMkLst>
          <pc:docMk/>
          <pc:sldMk cId="2882639400" sldId="4224"/>
        </pc:sldMkLst>
      </pc:sldChg>
      <pc:sldChg chg="addSp delSp modSp mod">
        <pc:chgData name="Janet Bowers" userId="af8f723f-434b-4661-9658-d2f26b1216b1" providerId="ADAL" clId="{4968770F-36DA-4349-90CD-DD92A1603C36}" dt="2025-06-12T20:44:21.734" v="4738" actId="948"/>
        <pc:sldMkLst>
          <pc:docMk/>
          <pc:sldMk cId="1950876671" sldId="4232"/>
        </pc:sldMkLst>
      </pc:sldChg>
      <pc:sldChg chg="modSp">
        <pc:chgData name="Janet Bowers" userId="af8f723f-434b-4661-9658-d2f26b1216b1" providerId="ADAL" clId="{4968770F-36DA-4349-90CD-DD92A1603C36}" dt="2025-06-12T19:25:47.254" v="3506" actId="115"/>
        <pc:sldMkLst>
          <pc:docMk/>
          <pc:sldMk cId="679938021" sldId="4249"/>
        </pc:sldMkLst>
      </pc:sldChg>
      <pc:sldChg chg="modSp del mod ord">
        <pc:chgData name="Janet Bowers" userId="af8f723f-434b-4661-9658-d2f26b1216b1" providerId="ADAL" clId="{4968770F-36DA-4349-90CD-DD92A1603C36}" dt="2025-06-05T22:18:06.509" v="1611" actId="2696"/>
        <pc:sldMkLst>
          <pc:docMk/>
          <pc:sldMk cId="1829040117" sldId="4250"/>
        </pc:sldMkLst>
      </pc:sldChg>
      <pc:sldChg chg="del">
        <pc:chgData name="Janet Bowers" userId="af8f723f-434b-4661-9658-d2f26b1216b1" providerId="ADAL" clId="{4968770F-36DA-4349-90CD-DD92A1603C36}" dt="2025-06-05T21:08:41.326" v="42" actId="47"/>
        <pc:sldMkLst>
          <pc:docMk/>
          <pc:sldMk cId="3481869000" sldId="4251"/>
        </pc:sldMkLst>
      </pc:sldChg>
      <pc:sldChg chg="modSp mod">
        <pc:chgData name="Janet Bowers" userId="af8f723f-434b-4661-9658-d2f26b1216b1" providerId="ADAL" clId="{4968770F-36DA-4349-90CD-DD92A1603C36}" dt="2025-06-12T15:41:31.595" v="1771" actId="20577"/>
        <pc:sldMkLst>
          <pc:docMk/>
          <pc:sldMk cId="3140622811" sldId="4252"/>
        </pc:sldMkLst>
      </pc:sldChg>
      <pc:sldChg chg="modSp mod">
        <pc:chgData name="Janet Bowers" userId="af8f723f-434b-4661-9658-d2f26b1216b1" providerId="ADAL" clId="{4968770F-36DA-4349-90CD-DD92A1603C36}" dt="2025-06-05T21:05:47.283" v="23" actId="1076"/>
        <pc:sldMkLst>
          <pc:docMk/>
          <pc:sldMk cId="545864364" sldId="4253"/>
        </pc:sldMkLst>
      </pc:sldChg>
      <pc:sldChg chg="addSp delSp modSp mod ord">
        <pc:chgData name="Janet Bowers" userId="af8f723f-434b-4661-9658-d2f26b1216b1" providerId="ADAL" clId="{4968770F-36DA-4349-90CD-DD92A1603C36}" dt="2025-06-12T20:13:30.217" v="4465" actId="1076"/>
        <pc:sldMkLst>
          <pc:docMk/>
          <pc:sldMk cId="640768667" sldId="4255"/>
        </pc:sldMkLst>
      </pc:sldChg>
      <pc:sldChg chg="addSp delSp modSp mod">
        <pc:chgData name="Janet Bowers" userId="af8f723f-434b-4661-9658-d2f26b1216b1" providerId="ADAL" clId="{4968770F-36DA-4349-90CD-DD92A1603C36}" dt="2025-06-12T20:38:16.839" v="4710"/>
        <pc:sldMkLst>
          <pc:docMk/>
          <pc:sldMk cId="4140694167" sldId="4258"/>
        </pc:sldMkLst>
      </pc:sldChg>
      <pc:sldChg chg="addSp delSp modSp mod">
        <pc:chgData name="Janet Bowers" userId="af8f723f-434b-4661-9658-d2f26b1216b1" providerId="ADAL" clId="{4968770F-36DA-4349-90CD-DD92A1603C36}" dt="2025-06-12T20:38:16.839" v="4710"/>
        <pc:sldMkLst>
          <pc:docMk/>
          <pc:sldMk cId="1963112817" sldId="4259"/>
        </pc:sldMkLst>
      </pc:sldChg>
      <pc:sldChg chg="addSp delSp modSp mod ord">
        <pc:chgData name="Janet Bowers" userId="af8f723f-434b-4661-9658-d2f26b1216b1" providerId="ADAL" clId="{4968770F-36DA-4349-90CD-DD92A1603C36}" dt="2025-06-12T20:13:05.654" v="4464" actId="6549"/>
        <pc:sldMkLst>
          <pc:docMk/>
          <pc:sldMk cId="3953804740" sldId="4260"/>
        </pc:sldMkLst>
      </pc:sldChg>
      <pc:sldChg chg="addSp delSp modSp mod">
        <pc:chgData name="Janet Bowers" userId="af8f723f-434b-4661-9658-d2f26b1216b1" providerId="ADAL" clId="{4968770F-36DA-4349-90CD-DD92A1603C36}" dt="2025-06-12T20:38:16.839" v="4710"/>
        <pc:sldMkLst>
          <pc:docMk/>
          <pc:sldMk cId="4177838405" sldId="4261"/>
        </pc:sldMkLst>
      </pc:sldChg>
      <pc:sldChg chg="modSp add mod">
        <pc:chgData name="Janet Bowers" userId="af8f723f-434b-4661-9658-d2f26b1216b1" providerId="ADAL" clId="{4968770F-36DA-4349-90CD-DD92A1603C36}" dt="2025-06-05T22:12:26.050" v="1543" actId="20577"/>
        <pc:sldMkLst>
          <pc:docMk/>
          <pc:sldMk cId="3532365358" sldId="4263"/>
        </pc:sldMkLst>
      </pc:sldChg>
    </pc:docChg>
  </pc:docChgLst>
  <pc:docChgLst>
    <pc:chgData name="Janet Bowers" userId="af8f723f-434b-4661-9658-d2f26b1216b1" providerId="ADAL" clId="{B6F96C82-7F68-426F-B632-5B5B4394F928}"/>
    <pc:docChg chg="modSld">
      <pc:chgData name="Janet Bowers" userId="af8f723f-434b-4661-9658-d2f26b1216b1" providerId="ADAL" clId="{B6F96C82-7F68-426F-B632-5B5B4394F928}" dt="2025-09-23T17:19:32.718" v="144" actId="20577"/>
      <pc:docMkLst>
        <pc:docMk/>
      </pc:docMkLst>
      <pc:sldChg chg="modSp mod">
        <pc:chgData name="Janet Bowers" userId="af8f723f-434b-4661-9658-d2f26b1216b1" providerId="ADAL" clId="{B6F96C82-7F68-426F-B632-5B5B4394F928}" dt="2025-09-23T17:19:32.718" v="144" actId="20577"/>
        <pc:sldMkLst>
          <pc:docMk/>
          <pc:sldMk cId="3291473021" sldId="3942"/>
        </pc:sldMkLst>
        <pc:spChg chg="mod">
          <ac:chgData name="Janet Bowers" userId="af8f723f-434b-4661-9658-d2f26b1216b1" providerId="ADAL" clId="{B6F96C82-7F68-426F-B632-5B5B4394F928}" dt="2025-09-23T17:19:32.718" v="144" actId="20577"/>
          <ac:spMkLst>
            <pc:docMk/>
            <pc:sldMk cId="3291473021" sldId="3942"/>
            <ac:spMk id="2" creationId="{225AC2F5-F23C-DC4D-B11B-930EF08FDAA0}"/>
          </ac:spMkLst>
        </pc:spChg>
      </pc:sldChg>
      <pc:sldChg chg="modSp modAnim">
        <pc:chgData name="Janet Bowers" userId="af8f723f-434b-4661-9658-d2f26b1216b1" providerId="ADAL" clId="{B6F96C82-7F68-426F-B632-5B5B4394F928}" dt="2025-09-18T23:38:34.545" v="139" actId="6549"/>
        <pc:sldMkLst>
          <pc:docMk/>
          <pc:sldMk cId="679938021" sldId="4249"/>
        </pc:sldMkLst>
        <pc:spChg chg="mod">
          <ac:chgData name="Janet Bowers" userId="af8f723f-434b-4661-9658-d2f26b1216b1" providerId="ADAL" clId="{B6F96C82-7F68-426F-B632-5B5B4394F928}" dt="2025-09-18T23:38:34.545" v="139" actId="6549"/>
          <ac:spMkLst>
            <pc:docMk/>
            <pc:sldMk cId="679938021" sldId="4249"/>
            <ac:spMk id="11" creationId="{1CE8509E-6F9E-1D83-25EE-708AEA73216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nergycenter.sharepoint.com/sites/TandI/Shared%20Documents/PROGRAMS/CVRP/SRF-450%20Used%20Vehicle%20Analysis/Used_update_2020-2022/Data%20for%20Q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nergycenter.sharepoint.com/sites/TandI/Shared%20Documents/PROGRAMS/CVRP/SRF-450%20Used%20Vehicle%20Analysis/Used_update_2020-2022/Data%20for%20Q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nergycenter.sharepoint.com/sites/TandI/Shared%20Documents/PROGRAMS/CVRP/SRF-450%20Used%20Vehicle%20Analysis/Used_update_2020-2022/Data%20for%20QC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-dc\Users\janet.bowers\My%20Documents\450%20Used%20Cars\Used_VEH_2020_2022_workb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erver-dc\Users\janet.bowers\My%20Documents\450%20Used%20Cars\Used_VEH_2020_2022_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75467178212243E-2"/>
          <c:y val="0.10615453878519084"/>
          <c:w val="0.9193863310964826"/>
          <c:h val="0.66361024551471581"/>
        </c:manualLayout>
      </c:layout>
      <c:barChart>
        <c:barDir val="col"/>
        <c:grouping val="stacked"/>
        <c:varyColors val="0"/>
        <c:ser>
          <c:idx val="0"/>
          <c:order val="0"/>
          <c:tx>
            <c:v>Used-New series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'Summary&amp;Context'!$C$36:$L$36</c:f>
              <c:numCache>
                <c:formatCode>General</c:formatCode>
                <c:ptCount val="10"/>
                <c:pt idx="0">
                  <c:v>0</c:v>
                </c:pt>
                <c:pt idx="4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FB4-4060-AC60-A5D9FE17ADD6}"/>
            </c:ext>
          </c:extLst>
        </c:ser>
        <c:ser>
          <c:idx val="1"/>
          <c:order val="1"/>
          <c:tx>
            <c:v>Years labels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'Summary&amp;Context'!$C$37:$L$37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FB4-4060-AC60-A5D9FE17ADD6}"/>
            </c:ext>
          </c:extLst>
        </c:ser>
        <c:ser>
          <c:idx val="2"/>
          <c:order val="2"/>
          <c:tx>
            <c:strRef>
              <c:f>'Summary&amp;Context'!$B$38</c:f>
              <c:strCache>
                <c:ptCount val="1"/>
                <c:pt idx="0">
                  <c:v>EV Sales</c:v>
                </c:pt>
              </c:strCache>
            </c:strRef>
          </c:tx>
          <c:spPr>
            <a:solidFill>
              <a:srgbClr val="1A95CA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4-4060-AC60-A5D9FE17ADD6}"/>
              </c:ext>
            </c:extLst>
          </c:dPt>
          <c:dPt>
            <c:idx val="5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B4-4060-AC60-A5D9FE17ADD6}"/>
              </c:ext>
            </c:extLst>
          </c:dPt>
          <c:dPt>
            <c:idx val="6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B4-4060-AC60-A5D9FE17ADD6}"/>
              </c:ext>
            </c:extLst>
          </c:dPt>
          <c:dPt>
            <c:idx val="7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B4-4060-AC60-A5D9FE17ADD6}"/>
              </c:ext>
            </c:extLst>
          </c:dPt>
          <c:dPt>
            <c:idx val="8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B4-4060-AC60-A5D9FE17ADD6}"/>
              </c:ext>
            </c:extLst>
          </c:dPt>
          <c:dPt>
            <c:idx val="9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B4-4060-AC60-A5D9FE17ADD6}"/>
              </c:ext>
            </c:extLst>
          </c:dPt>
          <c:dLbls>
            <c:dLbl>
              <c:idx val="0"/>
              <c:layout>
                <c:manualLayout>
                  <c:x val="0"/>
                  <c:y val="-5.2516377359689219E-2"/>
                </c:manualLayout>
              </c:layout>
              <c:tx>
                <c:rich>
                  <a:bodyPr/>
                  <a:lstStyle/>
                  <a:p>
                    <a:fld id="{FA38B576-6252-4BA8-845C-4C960BAC61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FB4-4060-AC60-A5D9FE17ADD6}"/>
                </c:ext>
              </c:extLst>
            </c:dLbl>
            <c:dLbl>
              <c:idx val="1"/>
              <c:layout>
                <c:manualLayout>
                  <c:x val="0"/>
                  <c:y val="-5.2516377359689323E-2"/>
                </c:manualLayout>
              </c:layout>
              <c:tx>
                <c:rich>
                  <a:bodyPr/>
                  <a:lstStyle/>
                  <a:p>
                    <a:fld id="{324C7CEF-0631-45BC-9944-2058A187DF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FB4-4060-AC60-A5D9FE17ADD6}"/>
                </c:ext>
              </c:extLst>
            </c:dLbl>
            <c:dLbl>
              <c:idx val="2"/>
              <c:layout>
                <c:manualLayout>
                  <c:x val="0"/>
                  <c:y val="-5.2516377359689219E-2"/>
                </c:manualLayout>
              </c:layout>
              <c:tx>
                <c:rich>
                  <a:bodyPr/>
                  <a:lstStyle/>
                  <a:p>
                    <a:fld id="{C7C5B146-0B4B-4955-A047-0D652419C1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FB4-4060-AC60-A5D9FE17ADD6}"/>
                </c:ext>
              </c:extLst>
            </c:dLbl>
            <c:dLbl>
              <c:idx val="3"/>
              <c:layout>
                <c:manualLayout>
                  <c:x val="-4.7875344662279249E-17"/>
                  <c:y val="-5.2516377359689323E-2"/>
                </c:manualLayout>
              </c:layout>
              <c:tx>
                <c:rich>
                  <a:bodyPr/>
                  <a:lstStyle/>
                  <a:p>
                    <a:fld id="{82B5DD08-3F35-4E34-96A6-A0887F8661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FB4-4060-AC60-A5D9FE17ADD6}"/>
                </c:ext>
              </c:extLst>
            </c:dLbl>
            <c:dLbl>
              <c:idx val="4"/>
              <c:layout>
                <c:manualLayout>
                  <c:x val="-6.0530322897395927E-17"/>
                  <c:y val="-7.19202159991221E-2"/>
                </c:manualLayout>
              </c:layout>
              <c:tx>
                <c:rich>
                  <a:bodyPr/>
                  <a:lstStyle/>
                  <a:p>
                    <a:fld id="{52AF83B1-A6E6-4BDA-96A6-37F746C992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B4-4060-AC60-A5D9FE17ADD6}"/>
                </c:ext>
              </c:extLst>
            </c:dLbl>
            <c:dLbl>
              <c:idx val="5"/>
              <c:layout>
                <c:manualLayout>
                  <c:x val="0"/>
                  <c:y val="-6.7069250147629794E-2"/>
                </c:manualLayout>
              </c:layout>
              <c:tx>
                <c:rich>
                  <a:bodyPr/>
                  <a:lstStyle/>
                  <a:p>
                    <a:fld id="{6235E715-236F-4796-B8A2-5C70B781B7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FB4-4060-AC60-A5D9FE17ADD6}"/>
                </c:ext>
              </c:extLst>
            </c:dLbl>
            <c:dLbl>
              <c:idx val="6"/>
              <c:layout>
                <c:manualLayout>
                  <c:x val="0"/>
                  <c:y val="-7.19202159991221E-2"/>
                </c:manualLayout>
              </c:layout>
              <c:tx>
                <c:rich>
                  <a:bodyPr/>
                  <a:lstStyle/>
                  <a:p>
                    <a:fld id="{8F142DD6-7892-4429-85B4-46801B7688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FB4-4060-AC60-A5D9FE17ADD6}"/>
                </c:ext>
              </c:extLst>
            </c:dLbl>
            <c:dLbl>
              <c:idx val="7"/>
              <c:layout>
                <c:manualLayout>
                  <c:x val="2.4762690879074315E-3"/>
                  <c:y val="-7.19202159991221E-2"/>
                </c:manualLayout>
              </c:layout>
              <c:tx>
                <c:rich>
                  <a:bodyPr/>
                  <a:lstStyle/>
                  <a:p>
                    <a:fld id="{F4CF8941-3FFD-4856-A930-79E0B3C83E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FB4-4060-AC60-A5D9FE17ADD6}"/>
                </c:ext>
              </c:extLst>
            </c:dLbl>
            <c:dLbl>
              <c:idx val="8"/>
              <c:layout>
                <c:manualLayout>
                  <c:x val="-8.2542302930251759E-4"/>
                  <c:y val="-9.2343291521657586E-2"/>
                </c:manualLayout>
              </c:layout>
              <c:tx>
                <c:rich>
                  <a:bodyPr/>
                  <a:lstStyle/>
                  <a:p>
                    <a:fld id="{A363A609-A753-4E72-94C2-458CE9EDAD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FB4-4060-AC60-A5D9FE17ADD6}"/>
                </c:ext>
              </c:extLst>
            </c:dLbl>
            <c:dLbl>
              <c:idx val="9"/>
              <c:layout>
                <c:manualLayout>
                  <c:x val="-8.2542302930251759E-4"/>
                  <c:y val="-9.5260873739162671E-2"/>
                </c:manualLayout>
              </c:layout>
              <c:tx>
                <c:rich>
                  <a:bodyPr/>
                  <a:lstStyle/>
                  <a:p>
                    <a:fld id="{E9BEE888-7B47-4C9E-AA20-2E3088317DE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FB4-4060-AC60-A5D9FE17A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0"/>
                    <c:y val="-5.2516411378555908E-2"/>
                  </c:manualLayout>
                </c15:layout>
                <c15:showDataLabelsRange val="1"/>
                <c15:showLeaderLines val="0"/>
              </c:ext>
            </c:extLst>
          </c:dLbls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</c:multiLvlStrRef>
          </c:cat>
          <c:val>
            <c:numRef>
              <c:f>'Summary&amp;Context'!$C$38:$L$38</c:f>
              <c:numCache>
                <c:formatCode>General</c:formatCode>
                <c:ptCount val="10"/>
                <c:pt idx="0">
                  <c:v>52873</c:v>
                </c:pt>
                <c:pt idx="1">
                  <c:v>47280</c:v>
                </c:pt>
                <c:pt idx="2">
                  <c:v>64819</c:v>
                </c:pt>
                <c:pt idx="3">
                  <c:v>71951</c:v>
                </c:pt>
                <c:pt idx="4" formatCode="_(* #,##0_);_(* \(#,##0\);_(* &quot;-&quot;??_);_(@_)">
                  <c:v>135009</c:v>
                </c:pt>
                <c:pt idx="5" formatCode="_(* #,##0_);_(* \(#,##0\);_(* &quot;-&quot;??_);_(@_)">
                  <c:v>116412</c:v>
                </c:pt>
                <c:pt idx="6" formatCode="_(* #,##0_);_(* \(#,##0\);_(* &quot;-&quot;??_);_(@_)">
                  <c:v>214501</c:v>
                </c:pt>
                <c:pt idx="7" formatCode="_(* #,##0_);_(* \(#,##0\);_(* &quot;-&quot;??_);_(@_)">
                  <c:v>293583</c:v>
                </c:pt>
                <c:pt idx="8" formatCode="_(* #,##0_);_(* \(#,##0\);_(* &quot;-&quot;??_);_(@_)">
                  <c:v>441139</c:v>
                </c:pt>
                <c:pt idx="9" formatCode="_(* #,##0_);_(* \(#,##0\);_(* &quot;-&quot;??_);_(@_)">
                  <c:v>450689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'Summary&amp;Context'!$C$41:$L$41</c15:f>
                <c15:dlblRangeCache>
                  <c:ptCount val="10"/>
                  <c:pt idx="0">
                    <c:v>52.9k
(1.4%)</c:v>
                  </c:pt>
                  <c:pt idx="1">
                    <c:v>47.3k
(1.4%)</c:v>
                  </c:pt>
                  <c:pt idx="2">
                    <c:v>64.8k
(1.7%)</c:v>
                  </c:pt>
                  <c:pt idx="3">
                    <c:v>72.k
(2.2%)</c:v>
                  </c:pt>
                  <c:pt idx="4">
                    <c:v>135.k
(8.6%)</c:v>
                  </c:pt>
                  <c:pt idx="5">
                    <c:v>116.4k
(8.7%)</c:v>
                  </c:pt>
                  <c:pt idx="6">
                    <c:v>214.5k
(14.2%)</c:v>
                  </c:pt>
                  <c:pt idx="7">
                    <c:v>293.6k
(21.7%)</c:v>
                  </c:pt>
                  <c:pt idx="8">
                    <c:v>441.1k
(26.6%)</c:v>
                  </c:pt>
                  <c:pt idx="9">
                    <c:v>450.7k
(27.0%)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3FB4-4060-AC60-A5D9FE17ADD6}"/>
            </c:ext>
          </c:extLst>
        </c:ser>
        <c:ser>
          <c:idx val="4"/>
          <c:order val="4"/>
          <c:tx>
            <c:strRef>
              <c:f>'Summary&amp;Context'!$B$39</c:f>
              <c:strCache>
                <c:ptCount val="1"/>
                <c:pt idx="0">
                  <c:v>Non EV Sales</c:v>
                </c:pt>
              </c:strCache>
            </c:strRef>
          </c:tx>
          <c:spPr>
            <a:solidFill>
              <a:srgbClr val="9BA7B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FB4-4060-AC60-A5D9FE17ADD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FB4-4060-AC60-A5D9FE17ADD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FB4-4060-AC60-A5D9FE17ADD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3FB4-4060-AC60-A5D9FE17ADD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FB4-4060-AC60-A5D9FE17ADD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3FB4-4060-AC60-A5D9FE17ADD6}"/>
              </c:ext>
            </c:extLst>
          </c:dPt>
          <c:val>
            <c:numRef>
              <c:f>'Summary&amp;Context'!$C$39:$L$39</c:f>
              <c:numCache>
                <c:formatCode>General</c:formatCode>
                <c:ptCount val="10"/>
                <c:pt idx="0">
                  <c:v>3677022</c:v>
                </c:pt>
                <c:pt idx="1">
                  <c:v>3427691</c:v>
                </c:pt>
                <c:pt idx="2">
                  <c:v>3681480</c:v>
                </c:pt>
                <c:pt idx="3">
                  <c:v>3241092</c:v>
                </c:pt>
                <c:pt idx="4">
                  <c:v>1427364</c:v>
                </c:pt>
                <c:pt idx="5">
                  <c:v>1221726</c:v>
                </c:pt>
                <c:pt idx="6">
                  <c:v>1291343</c:v>
                </c:pt>
                <c:pt idx="7">
                  <c:v>1058352</c:v>
                </c:pt>
                <c:pt idx="8">
                  <c:v>1219857</c:v>
                </c:pt>
                <c:pt idx="9">
                  <c:v>1221297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3FB4-4060-AC60-A5D9FE17A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000783"/>
        <c:axId val="300510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'Summary&amp;Context'!$B$40</c15:sqref>
                        </c15:formulaRef>
                      </c:ext>
                    </c:extLst>
                    <c:strCache>
                      <c:ptCount val="1"/>
                      <c:pt idx="0">
                        <c:v>All LDV Sales</c:v>
                      </c:pt>
                    </c:strCache>
                  </c:strRef>
                </c:tx>
                <c:spPr>
                  <a:solidFill>
                    <a:srgbClr val="9BA7B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'Summary&amp;Context'!$C$36:$L$37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2019</c:v>
                        </c:pt>
                        <c:pt idx="1">
                          <c:v>2020</c:v>
                        </c:pt>
                        <c:pt idx="2">
                          <c:v>2021</c:v>
                        </c:pt>
                        <c:pt idx="3">
                          <c:v>2022</c:v>
                        </c:pt>
                        <c:pt idx="4">
                          <c:v>2019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  <c:pt idx="7">
                          <c:v>2022</c:v>
                        </c:pt>
                        <c:pt idx="8">
                          <c:v>2023</c:v>
                        </c:pt>
                        <c:pt idx="9">
                          <c:v>2024</c:v>
                        </c:pt>
                      </c:lvl>
                      <c:lvl>
                        <c:pt idx="0">
                          <c:v>Used Vehicle Counts</c:v>
                        </c:pt>
                        <c:pt idx="4">
                          <c:v>New Vehicle Counts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'Summary&amp;Context'!$C$40:$L$40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3729895</c:v>
                      </c:pt>
                      <c:pt idx="1">
                        <c:v>3474971</c:v>
                      </c:pt>
                      <c:pt idx="2">
                        <c:v>3746299</c:v>
                      </c:pt>
                      <c:pt idx="3">
                        <c:v>3313043</c:v>
                      </c:pt>
                      <c:pt idx="4" formatCode="_(* #,##0_);_(* \(#,##0\);_(* &quot;-&quot;??_);_(@_)">
                        <c:v>1562373</c:v>
                      </c:pt>
                      <c:pt idx="5" formatCode="_(* #,##0_);_(* \(#,##0\);_(* &quot;-&quot;??_);_(@_)">
                        <c:v>1338138</c:v>
                      </c:pt>
                      <c:pt idx="6" formatCode="_(* #,##0_);_(* \(#,##0\);_(* &quot;-&quot;??_);_(@_)">
                        <c:v>1505844</c:v>
                      </c:pt>
                      <c:pt idx="7" formatCode="_(* #,##0_);_(* \(#,##0\);_(* &quot;-&quot;??_);_(@_)">
                        <c:v>1351935</c:v>
                      </c:pt>
                      <c:pt idx="8" formatCode="#,##0">
                        <c:v>1660996</c:v>
                      </c:pt>
                      <c:pt idx="9" formatCode="_(* #,##0.00_);_(* \(#,##0.00\);_(* &quot;-&quot;??_);_(@_)">
                        <c:v>1671986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0-3FB4-4060-AC60-A5D9FE17ADD6}"/>
                  </c:ext>
                </c:extLst>
              </c15:ser>
            </c15:filteredBarSeries>
          </c:ext>
        </c:extLst>
      </c:barChart>
      <c:catAx>
        <c:axId val="30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5103"/>
        <c:crosses val="autoZero"/>
        <c:auto val="1"/>
        <c:lblAlgn val="ctr"/>
        <c:lblOffset val="100"/>
        <c:noMultiLvlLbl val="0"/>
      </c:catAx>
      <c:valAx>
        <c:axId val="300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9.2662789061656217E-2"/>
          <c:y val="3.9775081762369546E-2"/>
          <c:w val="0.26105489862707038"/>
          <c:h val="4.9718544625907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75467178212243E-2"/>
          <c:y val="0.10615453878519084"/>
          <c:w val="0.9193863310964826"/>
          <c:h val="0.66361024551471581"/>
        </c:manualLayout>
      </c:layout>
      <c:barChart>
        <c:barDir val="col"/>
        <c:grouping val="stacked"/>
        <c:varyColors val="0"/>
        <c:ser>
          <c:idx val="0"/>
          <c:order val="0"/>
          <c:tx>
            <c:v>Used-New series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'Summary&amp;Context'!$C$36:$L$36</c:f>
              <c:numCache>
                <c:formatCode>General</c:formatCode>
                <c:ptCount val="10"/>
                <c:pt idx="0">
                  <c:v>0</c:v>
                </c:pt>
                <c:pt idx="4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578-4547-9108-7A9807F3000D}"/>
            </c:ext>
          </c:extLst>
        </c:ser>
        <c:ser>
          <c:idx val="1"/>
          <c:order val="1"/>
          <c:tx>
            <c:v>Years labels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'Summary&amp;Context'!$C$37:$L$37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D578-4547-9108-7A9807F3000D}"/>
            </c:ext>
          </c:extLst>
        </c:ser>
        <c:ser>
          <c:idx val="2"/>
          <c:order val="2"/>
          <c:tx>
            <c:strRef>
              <c:f>'Summary&amp;Context'!$B$38</c:f>
              <c:strCache>
                <c:ptCount val="1"/>
                <c:pt idx="0">
                  <c:v>EV Sales</c:v>
                </c:pt>
              </c:strCache>
            </c:strRef>
          </c:tx>
          <c:spPr>
            <a:solidFill>
              <a:srgbClr val="1A95CA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578-4547-9108-7A9807F3000D}"/>
              </c:ext>
            </c:extLst>
          </c:dPt>
          <c:dPt>
            <c:idx val="5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78-4547-9108-7A9807F3000D}"/>
              </c:ext>
            </c:extLst>
          </c:dPt>
          <c:dPt>
            <c:idx val="6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578-4547-9108-7A9807F3000D}"/>
              </c:ext>
            </c:extLst>
          </c:dPt>
          <c:dPt>
            <c:idx val="7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78-4547-9108-7A9807F3000D}"/>
              </c:ext>
            </c:extLst>
          </c:dPt>
          <c:dPt>
            <c:idx val="8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578-4547-9108-7A9807F3000D}"/>
              </c:ext>
            </c:extLst>
          </c:dPt>
          <c:dPt>
            <c:idx val="9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578-4547-9108-7A9807F3000D}"/>
              </c:ext>
            </c:extLst>
          </c:dPt>
          <c:dLbls>
            <c:dLbl>
              <c:idx val="0"/>
              <c:layout>
                <c:manualLayout>
                  <c:x val="0"/>
                  <c:y val="-5.2516377359689219E-2"/>
                </c:manualLayout>
              </c:layout>
              <c:tx>
                <c:rich>
                  <a:bodyPr/>
                  <a:lstStyle/>
                  <a:p>
                    <a:fld id="{54A80766-4C90-46F2-9344-CEE1A4B365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578-4547-9108-7A9807F3000D}"/>
                </c:ext>
              </c:extLst>
            </c:dLbl>
            <c:dLbl>
              <c:idx val="1"/>
              <c:layout>
                <c:manualLayout>
                  <c:x val="0"/>
                  <c:y val="-5.2516377359689323E-2"/>
                </c:manualLayout>
              </c:layout>
              <c:tx>
                <c:rich>
                  <a:bodyPr/>
                  <a:lstStyle/>
                  <a:p>
                    <a:fld id="{E3FDDF6A-B9A2-49FC-AE69-DE45C33ECA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578-4547-9108-7A9807F3000D}"/>
                </c:ext>
              </c:extLst>
            </c:dLbl>
            <c:dLbl>
              <c:idx val="2"/>
              <c:layout>
                <c:manualLayout>
                  <c:x val="0"/>
                  <c:y val="-5.2516377359689219E-2"/>
                </c:manualLayout>
              </c:layout>
              <c:tx>
                <c:rich>
                  <a:bodyPr/>
                  <a:lstStyle/>
                  <a:p>
                    <a:fld id="{6455DB72-E2E9-4729-9FBE-6F28F28C45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578-4547-9108-7A9807F3000D}"/>
                </c:ext>
              </c:extLst>
            </c:dLbl>
            <c:dLbl>
              <c:idx val="3"/>
              <c:layout>
                <c:manualLayout>
                  <c:x val="-4.7875344662279249E-17"/>
                  <c:y val="-5.2516377359689323E-2"/>
                </c:manualLayout>
              </c:layout>
              <c:tx>
                <c:rich>
                  <a:bodyPr/>
                  <a:lstStyle/>
                  <a:p>
                    <a:fld id="{67F46E82-7D85-42A1-B2F3-76C47219CD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578-4547-9108-7A9807F3000D}"/>
                </c:ext>
              </c:extLst>
            </c:dLbl>
            <c:dLbl>
              <c:idx val="4"/>
              <c:layout>
                <c:manualLayout>
                  <c:x val="-6.0530322897395927E-17"/>
                  <c:y val="-7.19202159991221E-2"/>
                </c:manualLayout>
              </c:layout>
              <c:tx>
                <c:rich>
                  <a:bodyPr/>
                  <a:lstStyle/>
                  <a:p>
                    <a:fld id="{D50A30DC-C532-4D88-8936-4406704DFB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578-4547-9108-7A9807F3000D}"/>
                </c:ext>
              </c:extLst>
            </c:dLbl>
            <c:dLbl>
              <c:idx val="5"/>
              <c:layout>
                <c:manualLayout>
                  <c:x val="0"/>
                  <c:y val="-6.7069250147629794E-2"/>
                </c:manualLayout>
              </c:layout>
              <c:tx>
                <c:rich>
                  <a:bodyPr/>
                  <a:lstStyle/>
                  <a:p>
                    <a:fld id="{311BFEFC-F806-4DAE-93DC-A88C370A39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578-4547-9108-7A9807F3000D}"/>
                </c:ext>
              </c:extLst>
            </c:dLbl>
            <c:dLbl>
              <c:idx val="6"/>
              <c:layout>
                <c:manualLayout>
                  <c:x val="0"/>
                  <c:y val="-7.19202159991221E-2"/>
                </c:manualLayout>
              </c:layout>
              <c:tx>
                <c:rich>
                  <a:bodyPr/>
                  <a:lstStyle/>
                  <a:p>
                    <a:fld id="{A2B3FD83-AA58-4130-9BB4-D8A13871A2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578-4547-9108-7A9807F3000D}"/>
                </c:ext>
              </c:extLst>
            </c:dLbl>
            <c:dLbl>
              <c:idx val="7"/>
              <c:layout>
                <c:manualLayout>
                  <c:x val="2.4762690879074315E-3"/>
                  <c:y val="-7.19202159991221E-2"/>
                </c:manualLayout>
              </c:layout>
              <c:tx>
                <c:rich>
                  <a:bodyPr/>
                  <a:lstStyle/>
                  <a:p>
                    <a:fld id="{ABD7C7C7-3A32-44B6-A4D9-AA78273B39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578-4547-9108-7A9807F3000D}"/>
                </c:ext>
              </c:extLst>
            </c:dLbl>
            <c:dLbl>
              <c:idx val="8"/>
              <c:layout>
                <c:manualLayout>
                  <c:x val="-8.2542302930251759E-4"/>
                  <c:y val="-9.2343291521657586E-2"/>
                </c:manualLayout>
              </c:layout>
              <c:tx>
                <c:rich>
                  <a:bodyPr/>
                  <a:lstStyle/>
                  <a:p>
                    <a:fld id="{FEE72138-2C77-4ACE-A4E6-9593FB50C7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578-4547-9108-7A9807F3000D}"/>
                </c:ext>
              </c:extLst>
            </c:dLbl>
            <c:dLbl>
              <c:idx val="9"/>
              <c:layout>
                <c:manualLayout>
                  <c:x val="-8.2542302930251759E-4"/>
                  <c:y val="-9.5260873739162671E-2"/>
                </c:manualLayout>
              </c:layout>
              <c:tx>
                <c:rich>
                  <a:bodyPr/>
                  <a:lstStyle/>
                  <a:p>
                    <a:fld id="{E9BEE888-7B47-4C9E-AA20-2E3088317DE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578-4547-9108-7A9807F30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0"/>
                    <c:y val="-5.2516411378555908E-2"/>
                  </c:manualLayout>
                </c15:layout>
                <c15:showDataLabelsRange val="1"/>
                <c15:showLeaderLines val="0"/>
              </c:ext>
            </c:extLst>
          </c:dLbls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</c:multiLvlStrRef>
          </c:cat>
          <c:val>
            <c:numRef>
              <c:f>'Summary&amp;Context'!$C$38:$L$38</c:f>
              <c:numCache>
                <c:formatCode>General</c:formatCode>
                <c:ptCount val="10"/>
                <c:pt idx="0">
                  <c:v>52873</c:v>
                </c:pt>
                <c:pt idx="1">
                  <c:v>47280</c:v>
                </c:pt>
                <c:pt idx="2">
                  <c:v>64819</c:v>
                </c:pt>
                <c:pt idx="3">
                  <c:v>71951</c:v>
                </c:pt>
                <c:pt idx="4" formatCode="_(* #,##0_);_(* \(#,##0\);_(* &quot;-&quot;??_);_(@_)">
                  <c:v>135009</c:v>
                </c:pt>
                <c:pt idx="5" formatCode="_(* #,##0_);_(* \(#,##0\);_(* &quot;-&quot;??_);_(@_)">
                  <c:v>116412</c:v>
                </c:pt>
                <c:pt idx="6" formatCode="_(* #,##0_);_(* \(#,##0\);_(* &quot;-&quot;??_);_(@_)">
                  <c:v>214501</c:v>
                </c:pt>
                <c:pt idx="7" formatCode="_(* #,##0_);_(* \(#,##0\);_(* &quot;-&quot;??_);_(@_)">
                  <c:v>293583</c:v>
                </c:pt>
                <c:pt idx="8" formatCode="_(* #,##0_);_(* \(#,##0\);_(* &quot;-&quot;??_);_(@_)">
                  <c:v>441139</c:v>
                </c:pt>
                <c:pt idx="9" formatCode="_(* #,##0_);_(* \(#,##0\);_(* &quot;-&quot;??_);_(@_)">
                  <c:v>450689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'Summary&amp;Context'!$C$41:$L$41</c15:f>
                <c15:dlblRangeCache>
                  <c:ptCount val="10"/>
                  <c:pt idx="0">
                    <c:v>52.9k
(1.4%)</c:v>
                  </c:pt>
                  <c:pt idx="1">
                    <c:v>47.3k
(1.4%)</c:v>
                  </c:pt>
                  <c:pt idx="2">
                    <c:v>64.8k
(1.7%)</c:v>
                  </c:pt>
                  <c:pt idx="3">
                    <c:v>72.k
(2.2%)</c:v>
                  </c:pt>
                  <c:pt idx="4">
                    <c:v>135.k
(8.6%)</c:v>
                  </c:pt>
                  <c:pt idx="5">
                    <c:v>116.4k
(8.7%)</c:v>
                  </c:pt>
                  <c:pt idx="6">
                    <c:v>214.5k
(14.2%)</c:v>
                  </c:pt>
                  <c:pt idx="7">
                    <c:v>293.6k
(21.7%)</c:v>
                  </c:pt>
                  <c:pt idx="8">
                    <c:v>441.1k
(26.6%)</c:v>
                  </c:pt>
                  <c:pt idx="9">
                    <c:v>450.7k
(27.0%)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D578-4547-9108-7A9807F3000D}"/>
            </c:ext>
          </c:extLst>
        </c:ser>
        <c:ser>
          <c:idx val="4"/>
          <c:order val="4"/>
          <c:tx>
            <c:strRef>
              <c:f>'Summary&amp;Context'!$B$39</c:f>
              <c:strCache>
                <c:ptCount val="1"/>
                <c:pt idx="0">
                  <c:v>Non EV Sales</c:v>
                </c:pt>
              </c:strCache>
            </c:strRef>
          </c:tx>
          <c:spPr>
            <a:solidFill>
              <a:srgbClr val="9BA7B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73-412D-AAF2-8349778064A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3-412D-AAF2-8349778064A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B73-412D-AAF2-8349778064A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3-412D-AAF2-8349778064A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73-412D-AAF2-8349778064A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73-412D-AAF2-8349778064A6}"/>
              </c:ext>
            </c:extLst>
          </c:dPt>
          <c:val>
            <c:numRef>
              <c:f>'Summary&amp;Context'!$C$39:$L$39</c:f>
              <c:numCache>
                <c:formatCode>General</c:formatCode>
                <c:ptCount val="10"/>
                <c:pt idx="0">
                  <c:v>3677022</c:v>
                </c:pt>
                <c:pt idx="1">
                  <c:v>3427691</c:v>
                </c:pt>
                <c:pt idx="2">
                  <c:v>3681480</c:v>
                </c:pt>
                <c:pt idx="3">
                  <c:v>3241092</c:v>
                </c:pt>
                <c:pt idx="4">
                  <c:v>1427364</c:v>
                </c:pt>
                <c:pt idx="5">
                  <c:v>1221726</c:v>
                </c:pt>
                <c:pt idx="6">
                  <c:v>1291343</c:v>
                </c:pt>
                <c:pt idx="7">
                  <c:v>1058352</c:v>
                </c:pt>
                <c:pt idx="8">
                  <c:v>1219857</c:v>
                </c:pt>
                <c:pt idx="9">
                  <c:v>1221297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78-4547-9108-7A9807F30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000783"/>
        <c:axId val="300510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'Summary&amp;Context'!$B$40</c15:sqref>
                        </c15:formulaRef>
                      </c:ext>
                    </c:extLst>
                    <c:strCache>
                      <c:ptCount val="1"/>
                      <c:pt idx="0">
                        <c:v>All LDV Sales</c:v>
                      </c:pt>
                    </c:strCache>
                  </c:strRef>
                </c:tx>
                <c:spPr>
                  <a:solidFill>
                    <a:srgbClr val="9BA7B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'Summary&amp;Context'!$C$36:$L$37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2019</c:v>
                        </c:pt>
                        <c:pt idx="1">
                          <c:v>2020</c:v>
                        </c:pt>
                        <c:pt idx="2">
                          <c:v>2021</c:v>
                        </c:pt>
                        <c:pt idx="3">
                          <c:v>2022</c:v>
                        </c:pt>
                        <c:pt idx="4">
                          <c:v>2019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  <c:pt idx="7">
                          <c:v>2022</c:v>
                        </c:pt>
                        <c:pt idx="8">
                          <c:v>2023</c:v>
                        </c:pt>
                        <c:pt idx="9">
                          <c:v>2024</c:v>
                        </c:pt>
                      </c:lvl>
                      <c:lvl>
                        <c:pt idx="0">
                          <c:v>Used Vehicle Counts</c:v>
                        </c:pt>
                        <c:pt idx="4">
                          <c:v>New Vehicle Counts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'Summary&amp;Context'!$C$40:$L$40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3729895</c:v>
                      </c:pt>
                      <c:pt idx="1">
                        <c:v>3474971</c:v>
                      </c:pt>
                      <c:pt idx="2">
                        <c:v>3746299</c:v>
                      </c:pt>
                      <c:pt idx="3">
                        <c:v>3313043</c:v>
                      </c:pt>
                      <c:pt idx="4" formatCode="_(* #,##0_);_(* \(#,##0\);_(* &quot;-&quot;??_);_(@_)">
                        <c:v>1562373</c:v>
                      </c:pt>
                      <c:pt idx="5" formatCode="_(* #,##0_);_(* \(#,##0\);_(* &quot;-&quot;??_);_(@_)">
                        <c:v>1338138</c:v>
                      </c:pt>
                      <c:pt idx="6" formatCode="_(* #,##0_);_(* \(#,##0\);_(* &quot;-&quot;??_);_(@_)">
                        <c:v>1505844</c:v>
                      </c:pt>
                      <c:pt idx="7" formatCode="_(* #,##0_);_(* \(#,##0\);_(* &quot;-&quot;??_);_(@_)">
                        <c:v>1351935</c:v>
                      </c:pt>
                      <c:pt idx="8" formatCode="#,##0">
                        <c:v>1660996</c:v>
                      </c:pt>
                      <c:pt idx="9" formatCode="_(* #,##0.00_);_(* \(#,##0.00\);_(* &quot;-&quot;??_);_(@_)">
                        <c:v>1671986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D578-4547-9108-7A9807F3000D}"/>
                  </c:ext>
                </c:extLst>
              </c15:ser>
            </c15:filteredBarSeries>
          </c:ext>
        </c:extLst>
      </c:barChart>
      <c:catAx>
        <c:axId val="30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5103"/>
        <c:crosses val="autoZero"/>
        <c:auto val="1"/>
        <c:lblAlgn val="ctr"/>
        <c:lblOffset val="100"/>
        <c:noMultiLvlLbl val="0"/>
      </c:catAx>
      <c:valAx>
        <c:axId val="300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9.2662789061656217E-2"/>
          <c:y val="3.9775081762369546E-2"/>
          <c:w val="0.26105489862707038"/>
          <c:h val="4.9718544625907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75467178212243E-2"/>
          <c:y val="0.10615453878519084"/>
          <c:w val="0.9193863310964826"/>
          <c:h val="0.66361024551471581"/>
        </c:manualLayout>
      </c:layout>
      <c:barChart>
        <c:barDir val="col"/>
        <c:grouping val="stacked"/>
        <c:varyColors val="0"/>
        <c:ser>
          <c:idx val="0"/>
          <c:order val="0"/>
          <c:tx>
            <c:v>Used-New series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'Summary&amp;Context'!$C$36:$L$36</c:f>
              <c:numCache>
                <c:formatCode>General</c:formatCode>
                <c:ptCount val="10"/>
                <c:pt idx="0">
                  <c:v>0</c:v>
                </c:pt>
                <c:pt idx="4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20D-44E7-AC12-612D61316E30}"/>
            </c:ext>
          </c:extLst>
        </c:ser>
        <c:ser>
          <c:idx val="1"/>
          <c:order val="1"/>
          <c:tx>
            <c:v>Years labels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'Summary&amp;Context'!$C$37:$L$37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20D-44E7-AC12-612D61316E30}"/>
            </c:ext>
          </c:extLst>
        </c:ser>
        <c:ser>
          <c:idx val="2"/>
          <c:order val="2"/>
          <c:tx>
            <c:strRef>
              <c:f>'Summary&amp;Context'!$B$38</c:f>
              <c:strCache>
                <c:ptCount val="1"/>
                <c:pt idx="0">
                  <c:v>EV Sales</c:v>
                </c:pt>
              </c:strCache>
            </c:strRef>
          </c:tx>
          <c:spPr>
            <a:solidFill>
              <a:srgbClr val="1A95CA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D-44E7-AC12-612D61316E30}"/>
              </c:ext>
            </c:extLst>
          </c:dPt>
          <c:dPt>
            <c:idx val="5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0D-44E7-AC12-612D61316E30}"/>
              </c:ext>
            </c:extLst>
          </c:dPt>
          <c:dPt>
            <c:idx val="6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0D-44E7-AC12-612D61316E30}"/>
              </c:ext>
            </c:extLst>
          </c:dPt>
          <c:dPt>
            <c:idx val="7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0D-44E7-AC12-612D61316E30}"/>
              </c:ext>
            </c:extLst>
          </c:dPt>
          <c:dPt>
            <c:idx val="8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0D-44E7-AC12-612D61316E30}"/>
              </c:ext>
            </c:extLst>
          </c:dPt>
          <c:dPt>
            <c:idx val="9"/>
            <c:invertIfNegative val="0"/>
            <c:bubble3D val="0"/>
            <c:spPr>
              <a:solidFill>
                <a:srgbClr val="005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20D-44E7-AC12-612D61316E30}"/>
              </c:ext>
            </c:extLst>
          </c:dPt>
          <c:dLbls>
            <c:dLbl>
              <c:idx val="0"/>
              <c:layout>
                <c:manualLayout>
                  <c:x val="0"/>
                  <c:y val="-5.2516377359689219E-2"/>
                </c:manualLayout>
              </c:layout>
              <c:tx>
                <c:rich>
                  <a:bodyPr/>
                  <a:lstStyle/>
                  <a:p>
                    <a:fld id="{CE55E994-F094-4B2D-BBBD-9D1A319B62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20D-44E7-AC12-612D61316E30}"/>
                </c:ext>
              </c:extLst>
            </c:dLbl>
            <c:dLbl>
              <c:idx val="1"/>
              <c:layout>
                <c:manualLayout>
                  <c:x val="0"/>
                  <c:y val="-5.2516377359689323E-2"/>
                </c:manualLayout>
              </c:layout>
              <c:tx>
                <c:rich>
                  <a:bodyPr/>
                  <a:lstStyle/>
                  <a:p>
                    <a:fld id="{6E0F414E-ACAE-458B-A02E-EB9DA36766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20D-44E7-AC12-612D61316E30}"/>
                </c:ext>
              </c:extLst>
            </c:dLbl>
            <c:dLbl>
              <c:idx val="2"/>
              <c:layout>
                <c:manualLayout>
                  <c:x val="0"/>
                  <c:y val="-5.2516377359689219E-2"/>
                </c:manualLayout>
              </c:layout>
              <c:tx>
                <c:rich>
                  <a:bodyPr/>
                  <a:lstStyle/>
                  <a:p>
                    <a:fld id="{EE84E6F6-4D25-4ADA-A678-39096400B9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20D-44E7-AC12-612D61316E30}"/>
                </c:ext>
              </c:extLst>
            </c:dLbl>
            <c:dLbl>
              <c:idx val="3"/>
              <c:layout>
                <c:manualLayout>
                  <c:x val="-4.7875344662279249E-17"/>
                  <c:y val="-5.2516377359689323E-2"/>
                </c:manualLayout>
              </c:layout>
              <c:tx>
                <c:rich>
                  <a:bodyPr/>
                  <a:lstStyle/>
                  <a:p>
                    <a:fld id="{ADE17DCA-4EA4-48F7-AB8D-A073FABC5F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20D-44E7-AC12-612D61316E30}"/>
                </c:ext>
              </c:extLst>
            </c:dLbl>
            <c:dLbl>
              <c:idx val="4"/>
              <c:layout>
                <c:manualLayout>
                  <c:x val="-9.5750689324558498E-17"/>
                  <c:y val="-3.6409070324305889E-2"/>
                </c:manualLayout>
              </c:layout>
              <c:tx>
                <c:rich>
                  <a:bodyPr/>
                  <a:lstStyle/>
                  <a:p>
                    <a:fld id="{FF0C9FC8-51BC-4130-B4ED-BCC9DDF871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20D-44E7-AC12-612D61316E30}"/>
                </c:ext>
              </c:extLst>
            </c:dLbl>
            <c:dLbl>
              <c:idx val="5"/>
              <c:layout>
                <c:manualLayout>
                  <c:x val="0"/>
                  <c:y val="-4.0080757431425237E-2"/>
                </c:manualLayout>
              </c:layout>
              <c:tx>
                <c:rich>
                  <a:bodyPr/>
                  <a:lstStyle/>
                  <a:p>
                    <a:fld id="{E078ED75-5A57-4CB0-9AA1-84BDA4832D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20D-44E7-AC12-612D61316E30}"/>
                </c:ext>
              </c:extLst>
            </c:dLbl>
            <c:dLbl>
              <c:idx val="6"/>
              <c:layout>
                <c:manualLayout>
                  <c:x val="1.9585594522777013E-3"/>
                  <c:y val="-3.0727283281487026E-2"/>
                </c:manualLayout>
              </c:layout>
              <c:tx>
                <c:rich>
                  <a:bodyPr/>
                  <a:lstStyle/>
                  <a:p>
                    <a:fld id="{E89A985C-ED48-44C3-99E0-D3818CF6D6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20D-44E7-AC12-612D61316E30}"/>
                </c:ext>
              </c:extLst>
            </c:dLbl>
            <c:dLbl>
              <c:idx val="7"/>
              <c:layout>
                <c:manualLayout>
                  <c:x val="3.1291200110130741E-3"/>
                  <c:y val="-2.5045496238668266E-2"/>
                </c:manualLayout>
              </c:layout>
              <c:tx>
                <c:rich>
                  <a:bodyPr/>
                  <a:lstStyle/>
                  <a:p>
                    <a:fld id="{DA12DB95-2E92-4FD9-8D26-F9C697A998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20D-44E7-AC12-612D61316E30}"/>
                </c:ext>
              </c:extLst>
            </c:dLbl>
            <c:dLbl>
              <c:idx val="8"/>
              <c:layout>
                <c:manualLayout>
                  <c:x val="-1.725691359920358E-4"/>
                  <c:y val="-1.7059565596063642E-2"/>
                </c:manualLayout>
              </c:layout>
              <c:tx>
                <c:rich>
                  <a:bodyPr/>
                  <a:lstStyle/>
                  <a:p>
                    <a:fld id="{91D5E713-E6E8-4050-8F5E-CC3A1387DA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20D-44E7-AC12-612D61316E30}"/>
                </c:ext>
              </c:extLst>
            </c:dLbl>
            <c:dLbl>
              <c:idx val="9"/>
              <c:layout>
                <c:manualLayout>
                  <c:x val="4.8028401476703833E-4"/>
                  <c:y val="-1.7136292090382126E-2"/>
                </c:manualLayout>
              </c:layout>
              <c:tx>
                <c:rich>
                  <a:bodyPr/>
                  <a:lstStyle/>
                  <a:p>
                    <a:fld id="{E9BEE888-7B47-4C9E-AA20-2E3088317DE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20D-44E7-AC12-612D61316E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0"/>
                    <c:y val="-5.2516411378555908E-2"/>
                  </c:manualLayout>
                </c15:layout>
                <c15:showDataLabelsRange val="1"/>
                <c15:showLeaderLines val="0"/>
              </c:ext>
            </c:extLst>
          </c:dLbls>
          <c:cat>
            <c:multiLvlStrRef>
              <c:f>'Summary&amp;Context'!$C$36:$L$37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</c:lvl>
                <c:lvl>
                  <c:pt idx="0">
                    <c:v>Used Vehicle Counts</c:v>
                  </c:pt>
                  <c:pt idx="4">
                    <c:v>New Vehicle Counts</c:v>
                  </c:pt>
                </c:lvl>
              </c:multiLvlStrCache>
            </c:multiLvlStrRef>
          </c:cat>
          <c:val>
            <c:numRef>
              <c:f>'Summary&amp;Context'!$C$38:$L$38</c:f>
              <c:numCache>
                <c:formatCode>General</c:formatCode>
                <c:ptCount val="10"/>
                <c:pt idx="0">
                  <c:v>52873</c:v>
                </c:pt>
                <c:pt idx="1">
                  <c:v>47280</c:v>
                </c:pt>
                <c:pt idx="2">
                  <c:v>64819</c:v>
                </c:pt>
                <c:pt idx="3">
                  <c:v>71951</c:v>
                </c:pt>
                <c:pt idx="4" formatCode="_(* #,##0_);_(* \(#,##0\);_(* &quot;-&quot;??_);_(@_)">
                  <c:v>135009</c:v>
                </c:pt>
                <c:pt idx="5" formatCode="_(* #,##0_);_(* \(#,##0\);_(* &quot;-&quot;??_);_(@_)">
                  <c:v>116412</c:v>
                </c:pt>
                <c:pt idx="6" formatCode="_(* #,##0_);_(* \(#,##0\);_(* &quot;-&quot;??_);_(@_)">
                  <c:v>214501</c:v>
                </c:pt>
                <c:pt idx="7" formatCode="_(* #,##0_);_(* \(#,##0\);_(* &quot;-&quot;??_);_(@_)">
                  <c:v>293583</c:v>
                </c:pt>
                <c:pt idx="8" formatCode="_(* #,##0_);_(* \(#,##0\);_(* &quot;-&quot;??_);_(@_)">
                  <c:v>441139</c:v>
                </c:pt>
                <c:pt idx="9" formatCode="_(* #,##0_);_(* \(#,##0\);_(* &quot;-&quot;??_);_(@_)">
                  <c:v>450689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'Summary&amp;Context'!$C$41:$L$41</c15:f>
                <c15:dlblRangeCache>
                  <c:ptCount val="10"/>
                  <c:pt idx="0">
                    <c:v>52.9k
(1.4%)</c:v>
                  </c:pt>
                  <c:pt idx="1">
                    <c:v>47.3k
(1.4%)</c:v>
                  </c:pt>
                  <c:pt idx="2">
                    <c:v>64.8k
(1.7%)</c:v>
                  </c:pt>
                  <c:pt idx="3">
                    <c:v>72.k
(2.2%)</c:v>
                  </c:pt>
                  <c:pt idx="4">
                    <c:v>135.k
(8.6%)</c:v>
                  </c:pt>
                  <c:pt idx="5">
                    <c:v>116.4k
(8.7%)</c:v>
                  </c:pt>
                  <c:pt idx="6">
                    <c:v>214.5k
(14.2%)</c:v>
                  </c:pt>
                  <c:pt idx="7">
                    <c:v>293.6k
(21.7%)</c:v>
                  </c:pt>
                  <c:pt idx="8">
                    <c:v>441.1k
(26.6%)</c:v>
                  </c:pt>
                  <c:pt idx="9">
                    <c:v>450.7k
(27.0%)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920D-44E7-AC12-612D61316E30}"/>
            </c:ext>
          </c:extLst>
        </c:ser>
        <c:ser>
          <c:idx val="4"/>
          <c:order val="4"/>
          <c:tx>
            <c:strRef>
              <c:f>'Summary&amp;Context'!$B$39</c:f>
              <c:strCache>
                <c:ptCount val="1"/>
                <c:pt idx="0">
                  <c:v>Non EV Sales</c:v>
                </c:pt>
              </c:strCache>
            </c:strRef>
          </c:tx>
          <c:spPr>
            <a:solidFill>
              <a:srgbClr val="9BA7B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20D-44E7-AC12-612D61316E3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20D-44E7-AC12-612D61316E3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20D-44E7-AC12-612D61316E3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920D-44E7-AC12-612D61316E3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20D-44E7-AC12-612D61316E30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920D-44E7-AC12-612D61316E30}"/>
              </c:ext>
            </c:extLst>
          </c:dPt>
          <c:val>
            <c:numRef>
              <c:f>'Summary&amp;Context'!$C$39:$L$39</c:f>
              <c:numCache>
                <c:formatCode>General</c:formatCode>
                <c:ptCount val="10"/>
                <c:pt idx="0">
                  <c:v>3677022</c:v>
                </c:pt>
                <c:pt idx="1">
                  <c:v>3427691</c:v>
                </c:pt>
                <c:pt idx="2">
                  <c:v>3681480</c:v>
                </c:pt>
                <c:pt idx="3">
                  <c:v>3241092</c:v>
                </c:pt>
                <c:pt idx="4">
                  <c:v>1427364</c:v>
                </c:pt>
                <c:pt idx="5">
                  <c:v>1221726</c:v>
                </c:pt>
                <c:pt idx="6">
                  <c:v>1291343</c:v>
                </c:pt>
                <c:pt idx="7">
                  <c:v>1058352</c:v>
                </c:pt>
                <c:pt idx="8">
                  <c:v>1219857</c:v>
                </c:pt>
                <c:pt idx="9">
                  <c:v>1221297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20D-44E7-AC12-612D61316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000783"/>
        <c:axId val="300510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'Summary&amp;Context'!$B$40</c15:sqref>
                        </c15:formulaRef>
                      </c:ext>
                    </c:extLst>
                    <c:strCache>
                      <c:ptCount val="1"/>
                      <c:pt idx="0">
                        <c:v>All LDV Sales</c:v>
                      </c:pt>
                    </c:strCache>
                  </c:strRef>
                </c:tx>
                <c:spPr>
                  <a:solidFill>
                    <a:srgbClr val="9BA7B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'Summary&amp;Context'!$C$36:$L$37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2019</c:v>
                        </c:pt>
                        <c:pt idx="1">
                          <c:v>2020</c:v>
                        </c:pt>
                        <c:pt idx="2">
                          <c:v>2021</c:v>
                        </c:pt>
                        <c:pt idx="3">
                          <c:v>2022</c:v>
                        </c:pt>
                        <c:pt idx="4">
                          <c:v>2019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  <c:pt idx="7">
                          <c:v>2022</c:v>
                        </c:pt>
                        <c:pt idx="8">
                          <c:v>2023</c:v>
                        </c:pt>
                        <c:pt idx="9">
                          <c:v>2024</c:v>
                        </c:pt>
                      </c:lvl>
                      <c:lvl>
                        <c:pt idx="0">
                          <c:v>Used Vehicle Counts</c:v>
                        </c:pt>
                        <c:pt idx="4">
                          <c:v>New Vehicle Counts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'Summary&amp;Context'!$C$40:$L$40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3729895</c:v>
                      </c:pt>
                      <c:pt idx="1">
                        <c:v>3474971</c:v>
                      </c:pt>
                      <c:pt idx="2">
                        <c:v>3746299</c:v>
                      </c:pt>
                      <c:pt idx="3">
                        <c:v>3313043</c:v>
                      </c:pt>
                      <c:pt idx="4" formatCode="_(* #,##0_);_(* \(#,##0\);_(* &quot;-&quot;??_);_(@_)">
                        <c:v>1562373</c:v>
                      </c:pt>
                      <c:pt idx="5" formatCode="_(* #,##0_);_(* \(#,##0\);_(* &quot;-&quot;??_);_(@_)">
                        <c:v>1338138</c:v>
                      </c:pt>
                      <c:pt idx="6" formatCode="_(* #,##0_);_(* \(#,##0\);_(* &quot;-&quot;??_);_(@_)">
                        <c:v>1505844</c:v>
                      </c:pt>
                      <c:pt idx="7" formatCode="_(* #,##0_);_(* \(#,##0\);_(* &quot;-&quot;??_);_(@_)">
                        <c:v>1351935</c:v>
                      </c:pt>
                      <c:pt idx="8" formatCode="#,##0">
                        <c:v>1660996</c:v>
                      </c:pt>
                      <c:pt idx="9" formatCode="_(* #,##0.00_);_(* \(#,##0.00\);_(* &quot;-&quot;??_);_(@_)">
                        <c:v>1671986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0-920D-44E7-AC12-612D61316E30}"/>
                  </c:ext>
                </c:extLst>
              </c15:ser>
            </c15:filteredBarSeries>
          </c:ext>
        </c:extLst>
      </c:barChart>
      <c:catAx>
        <c:axId val="30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5103"/>
        <c:crosses val="autoZero"/>
        <c:auto val="1"/>
        <c:lblAlgn val="ctr"/>
        <c:lblOffset val="100"/>
        <c:noMultiLvlLbl val="0"/>
      </c:catAx>
      <c:valAx>
        <c:axId val="300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9.2662789061656217E-2"/>
          <c:y val="3.9775081762369546E-2"/>
          <c:w val="0.26105489862707038"/>
          <c:h val="4.9718544625907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14547584777674E-2"/>
          <c:y val="0.25645182531500527"/>
          <c:w val="0.88940450180702468"/>
          <c:h val="0.57508815891776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'Income (used)'!$I$69</c:f>
              <c:strCache>
                <c:ptCount val="1"/>
                <c:pt idx="0">
                  <c:v>Used EV Market</c:v>
                </c:pt>
              </c:strCache>
            </c:strRef>
          </c:tx>
          <c:spPr>
            <a:solidFill>
              <a:srgbClr val="1A95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 (used)'!$J$68:$N$68</c:f>
              <c:strCache>
                <c:ptCount val="5"/>
                <c:pt idx="0">
                  <c:v>Less than 
$50,000</c:v>
                </c:pt>
                <c:pt idx="1">
                  <c:v>$50,000–
$99,999</c:v>
                </c:pt>
                <c:pt idx="2">
                  <c:v>$100,000–
$149,999</c:v>
                </c:pt>
                <c:pt idx="3">
                  <c:v>$150,000–
$199,999</c:v>
                </c:pt>
                <c:pt idx="4">
                  <c:v>$200,000 or 
more</c:v>
                </c:pt>
              </c:strCache>
            </c:strRef>
          </c:cat>
          <c:val>
            <c:numRef>
              <c:f>'Income (used)'!$J$69:$N$69</c:f>
              <c:numCache>
                <c:formatCode>0%</c:formatCode>
                <c:ptCount val="5"/>
                <c:pt idx="0">
                  <c:v>0.14670292786202385</c:v>
                </c:pt>
                <c:pt idx="1">
                  <c:v>0.22715458629533367</c:v>
                </c:pt>
                <c:pt idx="2">
                  <c:v>0.21426235433843399</c:v>
                </c:pt>
                <c:pt idx="3">
                  <c:v>0.10945487718815085</c:v>
                </c:pt>
                <c:pt idx="4">
                  <c:v>0.3024252543160576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6-46FB-965D-E8B1844A763B}"/>
            </c:ext>
          </c:extLst>
        </c:ser>
        <c:ser>
          <c:idx val="1"/>
          <c:order val="1"/>
          <c:tx>
            <c:strRef>
              <c:f>'Income (used)'!$I$70</c:f>
              <c:strCache>
                <c:ptCount val="1"/>
                <c:pt idx="0">
                  <c:v>Used Non-EV Market</c:v>
                </c:pt>
              </c:strCache>
            </c:strRef>
          </c:tx>
          <c:spPr>
            <a:solidFill>
              <a:srgbClr val="9BA7B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'Income (used)'!$J$68:$N$68</c:f>
              <c:strCache>
                <c:ptCount val="5"/>
                <c:pt idx="0">
                  <c:v>Less than 
$50,000</c:v>
                </c:pt>
                <c:pt idx="1">
                  <c:v>$50,000–
$99,999</c:v>
                </c:pt>
                <c:pt idx="2">
                  <c:v>$100,000–
$149,999</c:v>
                </c:pt>
                <c:pt idx="3">
                  <c:v>$150,000–
$199,999</c:v>
                </c:pt>
                <c:pt idx="4">
                  <c:v>$200,000 or 
more</c:v>
                </c:pt>
              </c:strCache>
            </c:strRef>
          </c:cat>
          <c:val>
            <c:numRef>
              <c:f>'Income (used)'!$J$70:$N$70</c:f>
              <c:numCache>
                <c:formatCode>0%</c:formatCode>
                <c:ptCount val="5"/>
                <c:pt idx="0">
                  <c:v>0.37555825329974363</c:v>
                </c:pt>
                <c:pt idx="1">
                  <c:v>0.27548239076670933</c:v>
                </c:pt>
                <c:pt idx="2">
                  <c:v>0.16262696373807792</c:v>
                </c:pt>
                <c:pt idx="3">
                  <c:v>6.5386037053731499E-2</c:v>
                </c:pt>
                <c:pt idx="4">
                  <c:v>0.12094635514173757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6-46FB-965D-E8B1844A7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593087"/>
        <c:axId val="1306595007"/>
      </c:barChart>
      <c:catAx>
        <c:axId val="13065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95007"/>
        <c:crosses val="autoZero"/>
        <c:auto val="1"/>
        <c:lblAlgn val="ctr"/>
        <c:lblOffset val="100"/>
        <c:noMultiLvlLbl val="0"/>
      </c:catAx>
      <c:valAx>
        <c:axId val="130659500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9308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701296283905877E-2"/>
          <c:y val="2.953991272810215E-2"/>
          <c:w val="0.95974770646049279"/>
          <c:h val="9.3077013241034984E-2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60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67726189064488E-2"/>
          <c:y val="0.21620994794388754"/>
          <c:w val="0.89854206083861499"/>
          <c:h val="0.60587873456544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'Consumer Age'!$AB$32</c:f>
              <c:strCache>
                <c:ptCount val="1"/>
                <c:pt idx="0">
                  <c:v>Used EV Market</c:v>
                </c:pt>
              </c:strCache>
            </c:strRef>
          </c:tx>
          <c:spPr>
            <a:solidFill>
              <a:srgbClr val="1A95CA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9.3109876472519861E-3"/>
                  <c:y val="1.736111111111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A4-4BD9-B29A-D617E49D5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'Consumer Age'!$AA$33:$AA$39</c:f>
              <c:strCache>
                <c:ptCount val="7"/>
                <c:pt idx="0">
                  <c:v>18-24
Years</c:v>
                </c:pt>
                <c:pt idx="1">
                  <c:v>25-34
Years</c:v>
                </c:pt>
                <c:pt idx="2">
                  <c:v>35-44
Years</c:v>
                </c:pt>
                <c:pt idx="3">
                  <c:v>45-54
Years</c:v>
                </c:pt>
                <c:pt idx="4">
                  <c:v>55-64
Years</c:v>
                </c:pt>
                <c:pt idx="5">
                  <c:v>65-74
Years</c:v>
                </c:pt>
                <c:pt idx="6">
                  <c:v>75+
Years</c:v>
                </c:pt>
              </c:strCache>
            </c:strRef>
          </c:cat>
          <c:val>
            <c:numRef>
              <c:f>'Consumer Age'!$AB$33:$AB$39</c:f>
              <c:numCache>
                <c:formatCode>0%</c:formatCode>
                <c:ptCount val="7"/>
                <c:pt idx="0">
                  <c:v>8.84215557414267E-3</c:v>
                </c:pt>
                <c:pt idx="1">
                  <c:v>0.11769626000716932</c:v>
                </c:pt>
                <c:pt idx="2">
                  <c:v>0.31666183022378508</c:v>
                </c:pt>
                <c:pt idx="3">
                  <c:v>0.2309543724288616</c:v>
                </c:pt>
                <c:pt idx="4">
                  <c:v>0.17271222026867863</c:v>
                </c:pt>
                <c:pt idx="5">
                  <c:v>0.10081422938395097</c:v>
                </c:pt>
                <c:pt idx="6">
                  <c:v>5.2318932113411744E-2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6-46FB-965D-E8B1844A763B}"/>
            </c:ext>
          </c:extLst>
        </c:ser>
        <c:ser>
          <c:idx val="1"/>
          <c:order val="1"/>
          <c:tx>
            <c:strRef>
              <c:f>'Consumer Age'!$AC$32</c:f>
              <c:strCache>
                <c:ptCount val="1"/>
                <c:pt idx="0">
                  <c:v>Used Non-EV Market</c:v>
                </c:pt>
              </c:strCache>
            </c:strRef>
          </c:tx>
          <c:spPr>
            <a:solidFill>
              <a:srgbClr val="9BA7B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65925883511582E-3"/>
                  <c:y val="-1.736111111111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A4-4BD9-B29A-D617E49D5740}"/>
                </c:ext>
              </c:extLst>
            </c:dLbl>
            <c:dLbl>
              <c:idx val="3"/>
              <c:layout>
                <c:manualLayout>
                  <c:x val="1.3035382706152782E-2"/>
                  <c:y val="-1.73611111111117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A4-4BD9-B29A-D617E49D5740}"/>
                </c:ext>
              </c:extLst>
            </c:dLbl>
            <c:dLbl>
              <c:idx val="4"/>
              <c:layout>
                <c:manualLayout>
                  <c:x val="-1.365595746118368E-16"/>
                  <c:y val="-1.73611111111117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A4-4BD9-B29A-D617E49D5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'Consumer Age'!$AA$33:$AA$39</c:f>
              <c:strCache>
                <c:ptCount val="7"/>
                <c:pt idx="0">
                  <c:v>18-24
Years</c:v>
                </c:pt>
                <c:pt idx="1">
                  <c:v>25-34
Years</c:v>
                </c:pt>
                <c:pt idx="2">
                  <c:v>35-44
Years</c:v>
                </c:pt>
                <c:pt idx="3">
                  <c:v>45-54
Years</c:v>
                </c:pt>
                <c:pt idx="4">
                  <c:v>55-64
Years</c:v>
                </c:pt>
                <c:pt idx="5">
                  <c:v>65-74
Years</c:v>
                </c:pt>
                <c:pt idx="6">
                  <c:v>75+
Years</c:v>
                </c:pt>
              </c:strCache>
            </c:strRef>
          </c:cat>
          <c:val>
            <c:numRef>
              <c:f>'Consumer Age'!$AC$33:$AC$39</c:f>
              <c:numCache>
                <c:formatCode>0%</c:formatCode>
                <c:ptCount val="7"/>
                <c:pt idx="0">
                  <c:v>2.0316485313239263E-2</c:v>
                </c:pt>
                <c:pt idx="1">
                  <c:v>0.13150435488673964</c:v>
                </c:pt>
                <c:pt idx="2">
                  <c:v>0.25551736128451125</c:v>
                </c:pt>
                <c:pt idx="3">
                  <c:v>0.22125719263784618</c:v>
                </c:pt>
                <c:pt idx="4">
                  <c:v>0.19638930042522337</c:v>
                </c:pt>
                <c:pt idx="5">
                  <c:v>0.11340091777226596</c:v>
                </c:pt>
                <c:pt idx="6">
                  <c:v>6.1614387680174305E-2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6-46FB-965D-E8B1844A7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593087"/>
        <c:axId val="1306595007"/>
      </c:barChart>
      <c:catAx>
        <c:axId val="13065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95007"/>
        <c:crosses val="autoZero"/>
        <c:auto val="1"/>
        <c:lblAlgn val="ctr"/>
        <c:lblOffset val="100"/>
        <c:noMultiLvlLbl val="0"/>
      </c:catAx>
      <c:valAx>
        <c:axId val="130659500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59308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8199451667771037E-2"/>
          <c:y val="8.8973103983416985E-3"/>
          <c:w val="0.96043914811071796"/>
          <c:h val="0.10203492727844966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3600">
          <a:solidFill>
            <a:schemeClr val="tx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4D9BD-FFE4-4F52-921C-BBFC98DE20FA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73DF64-FC8B-42FA-9816-70526E5B5D5E}">
      <dgm:prSet phldrT="[Text]"/>
      <dgm:spPr/>
      <dgm:t>
        <a:bodyPr/>
        <a:lstStyle/>
        <a:p>
          <a:r>
            <a:rPr lang="en-US" dirty="0"/>
            <a:t>New EV sales are Increasing</a:t>
          </a:r>
        </a:p>
      </dgm:t>
    </dgm:pt>
    <dgm:pt modelId="{5E3574FD-B799-464D-BB7C-947741F0A1BB}" type="parTrans" cxnId="{F171E912-33B2-46D4-A764-BAF43A6E38A7}">
      <dgm:prSet/>
      <dgm:spPr/>
      <dgm:t>
        <a:bodyPr/>
        <a:lstStyle/>
        <a:p>
          <a:endParaRPr lang="en-US"/>
        </a:p>
      </dgm:t>
    </dgm:pt>
    <dgm:pt modelId="{9C5246D9-256D-4D2C-BCC8-1E921C762165}" type="sibTrans" cxnId="{F171E912-33B2-46D4-A764-BAF43A6E38A7}">
      <dgm:prSet/>
      <dgm:spPr/>
      <dgm:t>
        <a:bodyPr/>
        <a:lstStyle/>
        <a:p>
          <a:endParaRPr lang="en-US"/>
        </a:p>
      </dgm:t>
    </dgm:pt>
    <dgm:pt modelId="{D117465D-6D0C-4677-88A2-387A79526435}">
      <dgm:prSet phldrT="[Text]"/>
      <dgm:spPr/>
      <dgm:t>
        <a:bodyPr/>
        <a:lstStyle/>
        <a:p>
          <a:r>
            <a:rPr lang="en-US" dirty="0"/>
            <a:t>Market share for new EVs is more than 25% in CA in 2024</a:t>
          </a:r>
        </a:p>
      </dgm:t>
    </dgm:pt>
    <dgm:pt modelId="{69DAE7BB-F83E-48A0-8C37-FE688C83D3BF}" type="parTrans" cxnId="{120E6919-ECF5-433F-B1E5-2591A214C30B}">
      <dgm:prSet/>
      <dgm:spPr/>
      <dgm:t>
        <a:bodyPr/>
        <a:lstStyle/>
        <a:p>
          <a:endParaRPr lang="en-US"/>
        </a:p>
      </dgm:t>
    </dgm:pt>
    <dgm:pt modelId="{4096D3AD-E51E-4EAE-9C86-99066C6BC88E}" type="sibTrans" cxnId="{120E6919-ECF5-433F-B1E5-2591A214C30B}">
      <dgm:prSet/>
      <dgm:spPr/>
      <dgm:t>
        <a:bodyPr/>
        <a:lstStyle/>
        <a:p>
          <a:endParaRPr lang="en-US"/>
        </a:p>
      </dgm:t>
    </dgm:pt>
    <dgm:pt modelId="{1D686F34-1604-47D3-B37C-A87882274CE0}">
      <dgm:prSet phldrT="[Text]"/>
      <dgm:spPr/>
      <dgm:t>
        <a:bodyPr/>
        <a:lstStyle/>
        <a:p>
          <a:r>
            <a:rPr lang="en-US" dirty="0"/>
            <a:t>CVRP has ended contributing ~600,000 new EVs on CA roads</a:t>
          </a:r>
        </a:p>
      </dgm:t>
    </dgm:pt>
    <dgm:pt modelId="{89114E2F-673D-4766-B163-1374F15C6C54}" type="parTrans" cxnId="{EE4B567A-1A14-4E63-9E04-B575F51D07B6}">
      <dgm:prSet/>
      <dgm:spPr/>
      <dgm:t>
        <a:bodyPr/>
        <a:lstStyle/>
        <a:p>
          <a:endParaRPr lang="en-US"/>
        </a:p>
      </dgm:t>
    </dgm:pt>
    <dgm:pt modelId="{EB199D44-E972-4DBE-8501-F58F5A0A0F91}" type="sibTrans" cxnId="{EE4B567A-1A14-4E63-9E04-B575F51D07B6}">
      <dgm:prSet/>
      <dgm:spPr/>
      <dgm:t>
        <a:bodyPr/>
        <a:lstStyle/>
        <a:p>
          <a:endParaRPr lang="en-US"/>
        </a:p>
      </dgm:t>
    </dgm:pt>
    <dgm:pt modelId="{061F8EBA-FCDA-4842-B64C-8B671EE6CC9D}">
      <dgm:prSet phldrT="[Text]"/>
      <dgm:spPr/>
      <dgm:t>
        <a:bodyPr/>
        <a:lstStyle/>
        <a:p>
          <a:r>
            <a:rPr lang="en-US" dirty="0"/>
            <a:t>Leases for new EVs are increasing</a:t>
          </a:r>
        </a:p>
      </dgm:t>
    </dgm:pt>
    <dgm:pt modelId="{40BD9280-FA26-4910-9AB9-8426E8BF6824}" type="parTrans" cxnId="{7A3AA678-D19E-41ED-9B03-A78C5BD542E6}">
      <dgm:prSet/>
      <dgm:spPr/>
      <dgm:t>
        <a:bodyPr/>
        <a:lstStyle/>
        <a:p>
          <a:endParaRPr lang="en-US"/>
        </a:p>
      </dgm:t>
    </dgm:pt>
    <dgm:pt modelId="{62BC12D7-692E-4622-83A5-0D8B530BB9EA}" type="sibTrans" cxnId="{7A3AA678-D19E-41ED-9B03-A78C5BD542E6}">
      <dgm:prSet/>
      <dgm:spPr/>
      <dgm:t>
        <a:bodyPr/>
        <a:lstStyle/>
        <a:p>
          <a:endParaRPr lang="en-US"/>
        </a:p>
      </dgm:t>
    </dgm:pt>
    <dgm:pt modelId="{20F30708-8805-4153-9028-3836CE1EB94F}">
      <dgm:prSet phldrT="[Text]"/>
      <dgm:spPr/>
      <dgm:t>
        <a:bodyPr/>
        <a:lstStyle/>
        <a:p>
          <a:r>
            <a:rPr lang="en-US" dirty="0"/>
            <a:t>Lease rates surpassed ICE lease rates in 2024</a:t>
          </a:r>
        </a:p>
      </dgm:t>
    </dgm:pt>
    <dgm:pt modelId="{7F4A9DB4-09D2-421E-BE46-D230D529F778}" type="parTrans" cxnId="{6865808D-DC16-4DF5-8057-C95D7449280F}">
      <dgm:prSet/>
      <dgm:spPr/>
      <dgm:t>
        <a:bodyPr/>
        <a:lstStyle/>
        <a:p>
          <a:endParaRPr lang="en-US"/>
        </a:p>
      </dgm:t>
    </dgm:pt>
    <dgm:pt modelId="{AFEA5030-9DC5-4E5C-B24E-10F5FE550C33}" type="sibTrans" cxnId="{6865808D-DC16-4DF5-8057-C95D7449280F}">
      <dgm:prSet/>
      <dgm:spPr/>
      <dgm:t>
        <a:bodyPr/>
        <a:lstStyle/>
        <a:p>
          <a:endParaRPr lang="en-US"/>
        </a:p>
      </dgm:t>
    </dgm:pt>
    <dgm:pt modelId="{390524E5-BA4D-4AB4-9C5F-79C73871D7D0}">
      <dgm:prSet phldrT="[Text]"/>
      <dgm:spPr/>
      <dgm:t>
        <a:bodyPr/>
        <a:lstStyle/>
        <a:p>
          <a:r>
            <a:rPr lang="en-US" dirty="0"/>
            <a:t>People are taking advantage of “Leasing loophole” in FTC</a:t>
          </a:r>
        </a:p>
      </dgm:t>
    </dgm:pt>
    <dgm:pt modelId="{4377B7DA-C85A-4E8E-963F-2013B46A8701}" type="parTrans" cxnId="{C2F343C8-D45C-4B08-B54F-29BE3707CEE0}">
      <dgm:prSet/>
      <dgm:spPr/>
      <dgm:t>
        <a:bodyPr/>
        <a:lstStyle/>
        <a:p>
          <a:endParaRPr lang="en-US"/>
        </a:p>
      </dgm:t>
    </dgm:pt>
    <dgm:pt modelId="{CCC42310-6242-4C40-A586-AFED634E8020}" type="sibTrans" cxnId="{C2F343C8-D45C-4B08-B54F-29BE3707CEE0}">
      <dgm:prSet/>
      <dgm:spPr/>
      <dgm:t>
        <a:bodyPr/>
        <a:lstStyle/>
        <a:p>
          <a:endParaRPr lang="en-US"/>
        </a:p>
      </dgm:t>
    </dgm:pt>
    <dgm:pt modelId="{F69D2CBA-38CF-41A5-B084-C26323E20458}">
      <dgm:prSet phldrT="[Text]"/>
      <dgm:spPr/>
      <dgm:t>
        <a:bodyPr/>
        <a:lstStyle/>
        <a:p>
          <a:r>
            <a:rPr lang="en-US" dirty="0"/>
            <a:t>Fleet sales are turning over</a:t>
          </a:r>
        </a:p>
      </dgm:t>
    </dgm:pt>
    <dgm:pt modelId="{7331D01B-4DC4-4FAE-AD3B-052072247EC5}" type="parTrans" cxnId="{2ED7BE45-A633-4A90-8A2D-E2E8F671A1B4}">
      <dgm:prSet/>
      <dgm:spPr/>
      <dgm:t>
        <a:bodyPr/>
        <a:lstStyle/>
        <a:p>
          <a:endParaRPr lang="en-US"/>
        </a:p>
      </dgm:t>
    </dgm:pt>
    <dgm:pt modelId="{9BF26913-0C33-4016-ABBF-9F6C3965BE79}" type="sibTrans" cxnId="{2ED7BE45-A633-4A90-8A2D-E2E8F671A1B4}">
      <dgm:prSet/>
      <dgm:spPr/>
      <dgm:t>
        <a:bodyPr/>
        <a:lstStyle/>
        <a:p>
          <a:endParaRPr lang="en-US"/>
        </a:p>
      </dgm:t>
    </dgm:pt>
    <dgm:pt modelId="{CDB6692A-B07A-4607-8634-9731BA2B56DD}">
      <dgm:prSet phldrT="[Text]"/>
      <dgm:spPr/>
      <dgm:t>
        <a:bodyPr/>
        <a:lstStyle/>
        <a:p>
          <a:r>
            <a:rPr lang="en-US" dirty="0"/>
            <a:t>Fleets that bought EV models will be seeking to replace with other newer models</a:t>
          </a:r>
        </a:p>
      </dgm:t>
    </dgm:pt>
    <dgm:pt modelId="{AB2C5E7A-A2A0-4F80-B695-3BD19703BF84}" type="parTrans" cxnId="{93FB3EFE-1B6F-4254-B0D8-73D2B913F0DF}">
      <dgm:prSet/>
      <dgm:spPr/>
      <dgm:t>
        <a:bodyPr/>
        <a:lstStyle/>
        <a:p>
          <a:endParaRPr lang="en-US"/>
        </a:p>
      </dgm:t>
    </dgm:pt>
    <dgm:pt modelId="{2DAE8285-8CDE-4FE5-BD60-FF9C558D68E2}" type="sibTrans" cxnId="{93FB3EFE-1B6F-4254-B0D8-73D2B913F0DF}">
      <dgm:prSet/>
      <dgm:spPr/>
      <dgm:t>
        <a:bodyPr/>
        <a:lstStyle/>
        <a:p>
          <a:endParaRPr lang="en-US"/>
        </a:p>
      </dgm:t>
    </dgm:pt>
    <dgm:pt modelId="{9CFF2748-1F92-4006-9D8D-5DB7839905D5}">
      <dgm:prSet phldrT="[Text]"/>
      <dgm:spPr/>
      <dgm:t>
        <a:bodyPr/>
        <a:lstStyle/>
        <a:p>
          <a:r>
            <a:rPr lang="en-US" dirty="0"/>
            <a:t>Rentals give customers a chance to test out EV driving</a:t>
          </a:r>
        </a:p>
      </dgm:t>
    </dgm:pt>
    <dgm:pt modelId="{BE6DAB0A-FA4A-416A-91C5-4273DEB66E26}" type="parTrans" cxnId="{3B8D4110-5534-4C96-B70B-56CAB1B04CF4}">
      <dgm:prSet/>
      <dgm:spPr/>
      <dgm:t>
        <a:bodyPr/>
        <a:lstStyle/>
        <a:p>
          <a:endParaRPr lang="en-US"/>
        </a:p>
      </dgm:t>
    </dgm:pt>
    <dgm:pt modelId="{A422713F-83E3-4902-8D42-CCA9400A2055}" type="sibTrans" cxnId="{3B8D4110-5534-4C96-B70B-56CAB1B04CF4}">
      <dgm:prSet/>
      <dgm:spPr/>
      <dgm:t>
        <a:bodyPr/>
        <a:lstStyle/>
        <a:p>
          <a:endParaRPr lang="en-US"/>
        </a:p>
      </dgm:t>
    </dgm:pt>
    <dgm:pt modelId="{653BA5C8-6F5F-4835-B2F6-B4073D73D0E9}">
      <dgm:prSet phldrT="[Text]"/>
      <dgm:spPr/>
      <dgm:t>
        <a:bodyPr/>
        <a:lstStyle/>
        <a:p>
          <a:r>
            <a:rPr lang="en-US" dirty="0"/>
            <a:t>What is still needed?</a:t>
          </a:r>
        </a:p>
      </dgm:t>
    </dgm:pt>
    <dgm:pt modelId="{66F5C248-9DAF-4ED2-A110-ABAAA3A5E894}" type="parTrans" cxnId="{088189BD-2C69-43FF-A91C-1200AF2615DC}">
      <dgm:prSet/>
      <dgm:spPr/>
      <dgm:t>
        <a:bodyPr/>
        <a:lstStyle/>
        <a:p>
          <a:endParaRPr lang="en-US"/>
        </a:p>
      </dgm:t>
    </dgm:pt>
    <dgm:pt modelId="{324AA9DC-FCA6-410D-AF20-A855EB54A988}" type="sibTrans" cxnId="{088189BD-2C69-43FF-A91C-1200AF2615DC}">
      <dgm:prSet/>
      <dgm:spPr/>
      <dgm:t>
        <a:bodyPr/>
        <a:lstStyle/>
        <a:p>
          <a:endParaRPr lang="en-US"/>
        </a:p>
      </dgm:t>
    </dgm:pt>
    <dgm:pt modelId="{052F6E3A-2ABA-40B2-B354-EC20BFB7B2B2}">
      <dgm:prSet phldrT="[Text]"/>
      <dgm:spPr/>
      <dgm:t>
        <a:bodyPr/>
        <a:lstStyle/>
        <a:p>
          <a:r>
            <a:rPr lang="en-US" u="sng" dirty="0"/>
            <a:t>Used incentive programs </a:t>
          </a:r>
          <a:r>
            <a:rPr lang="en-US" dirty="0"/>
            <a:t>for lower income buyers (who comprise ~40% of all used vehicle buyers)</a:t>
          </a:r>
        </a:p>
      </dgm:t>
    </dgm:pt>
    <dgm:pt modelId="{60E5C37A-CE15-4135-93F1-3F32565355BB}" type="parTrans" cxnId="{CD676785-7671-4BD1-B0C0-203EE5A81044}">
      <dgm:prSet/>
      <dgm:spPr/>
      <dgm:t>
        <a:bodyPr/>
        <a:lstStyle/>
        <a:p>
          <a:endParaRPr lang="en-US"/>
        </a:p>
      </dgm:t>
    </dgm:pt>
    <dgm:pt modelId="{58854EB9-7FB3-43C5-8B03-0C8A4FA7ADDC}" type="sibTrans" cxnId="{CD676785-7671-4BD1-B0C0-203EE5A81044}">
      <dgm:prSet/>
      <dgm:spPr/>
      <dgm:t>
        <a:bodyPr/>
        <a:lstStyle/>
        <a:p>
          <a:endParaRPr lang="en-US"/>
        </a:p>
      </dgm:t>
    </dgm:pt>
    <dgm:pt modelId="{5AAC9398-BD7C-4E7D-ACE5-D2588D1FBF1C}">
      <dgm:prSet phldrT="[Text]"/>
      <dgm:spPr/>
      <dgm:t>
        <a:bodyPr/>
        <a:lstStyle/>
        <a:p>
          <a:r>
            <a:rPr lang="en-US" u="sng" dirty="0"/>
            <a:t>More infrastructure </a:t>
          </a:r>
          <a:r>
            <a:rPr lang="en-US" dirty="0"/>
            <a:t>to facilitate charging and reasonable prices for electricity</a:t>
          </a:r>
        </a:p>
      </dgm:t>
    </dgm:pt>
    <dgm:pt modelId="{88B94B7E-35B1-4885-A9C1-725393CECDA8}" type="parTrans" cxnId="{5AEDC809-FF3B-4505-9191-6475347E96D5}">
      <dgm:prSet/>
      <dgm:spPr/>
      <dgm:t>
        <a:bodyPr/>
        <a:lstStyle/>
        <a:p>
          <a:endParaRPr lang="en-US"/>
        </a:p>
      </dgm:t>
    </dgm:pt>
    <dgm:pt modelId="{64A92AC8-EE57-4FA5-8BE8-5E18EBF2349C}" type="sibTrans" cxnId="{5AEDC809-FF3B-4505-9191-6475347E96D5}">
      <dgm:prSet/>
      <dgm:spPr/>
      <dgm:t>
        <a:bodyPr/>
        <a:lstStyle/>
        <a:p>
          <a:endParaRPr lang="en-US"/>
        </a:p>
      </dgm:t>
    </dgm:pt>
    <dgm:pt modelId="{C13AE47D-85E4-4117-8ED9-A5D07BE0D6E8}">
      <dgm:prSet phldrT="[Text]"/>
      <dgm:spPr/>
      <dgm:t>
        <a:bodyPr/>
        <a:lstStyle/>
        <a:p>
          <a:r>
            <a:rPr lang="en-US" dirty="0"/>
            <a:t>Leases facilitate entry for many buyers and accelerate supply of used EVs at predictable rates</a:t>
          </a:r>
        </a:p>
      </dgm:t>
    </dgm:pt>
    <dgm:pt modelId="{4D020DCC-6DBD-4104-A3A5-517F87676834}" type="parTrans" cxnId="{AF07EE09-95F9-474A-84FB-47D514F8E4F7}">
      <dgm:prSet/>
      <dgm:spPr/>
      <dgm:t>
        <a:bodyPr/>
        <a:lstStyle/>
        <a:p>
          <a:endParaRPr lang="en-US"/>
        </a:p>
      </dgm:t>
    </dgm:pt>
    <dgm:pt modelId="{FC206E99-C7D1-41CB-B593-37D8D6CDE706}" type="sibTrans" cxnId="{AF07EE09-95F9-474A-84FB-47D514F8E4F7}">
      <dgm:prSet/>
      <dgm:spPr/>
      <dgm:t>
        <a:bodyPr/>
        <a:lstStyle/>
        <a:p>
          <a:endParaRPr lang="en-US"/>
        </a:p>
      </dgm:t>
    </dgm:pt>
    <dgm:pt modelId="{CA4CC3EC-6BDA-401F-98B7-898C5AF1E02F}">
      <dgm:prSet phldrT="[Text]"/>
      <dgm:spPr/>
      <dgm:t>
        <a:bodyPr/>
        <a:lstStyle/>
        <a:p>
          <a:r>
            <a:rPr lang="en-US" b="0" i="0" dirty="0"/>
            <a:t>2/3 of private fleet operators use leased vehicles</a:t>
          </a:r>
          <a:endParaRPr lang="en-US" dirty="0"/>
        </a:p>
      </dgm:t>
    </dgm:pt>
    <dgm:pt modelId="{7896A308-B3CF-4099-BF73-26328179446A}" type="parTrans" cxnId="{A5945625-2813-4A4C-B7D5-0AFD1620CDFD}">
      <dgm:prSet/>
      <dgm:spPr/>
      <dgm:t>
        <a:bodyPr/>
        <a:lstStyle/>
        <a:p>
          <a:endParaRPr lang="en-US"/>
        </a:p>
      </dgm:t>
    </dgm:pt>
    <dgm:pt modelId="{AC61939A-B963-4C0C-9248-D5B620AF0E1D}" type="sibTrans" cxnId="{A5945625-2813-4A4C-B7D5-0AFD1620CDFD}">
      <dgm:prSet/>
      <dgm:spPr/>
      <dgm:t>
        <a:bodyPr/>
        <a:lstStyle/>
        <a:p>
          <a:endParaRPr lang="en-US"/>
        </a:p>
      </dgm:t>
    </dgm:pt>
    <dgm:pt modelId="{710E4B06-16FF-4720-9258-3AACD0307571}" type="pres">
      <dgm:prSet presAssocID="{6EC4D9BD-FFE4-4F52-921C-BBFC98DE20FA}" presName="Name0" presStyleCnt="0">
        <dgm:presLayoutVars>
          <dgm:dir/>
          <dgm:animLvl val="lvl"/>
          <dgm:resizeHandles val="exact"/>
        </dgm:presLayoutVars>
      </dgm:prSet>
      <dgm:spPr/>
    </dgm:pt>
    <dgm:pt modelId="{463B814A-6AFD-4BB2-8B4B-0EC03468E159}" type="pres">
      <dgm:prSet presAssocID="{6EC4D9BD-FFE4-4F52-921C-BBFC98DE20FA}" presName="tSp" presStyleCnt="0"/>
      <dgm:spPr/>
    </dgm:pt>
    <dgm:pt modelId="{B9E56045-CA25-4607-9AF0-38AC87A1E26E}" type="pres">
      <dgm:prSet presAssocID="{6EC4D9BD-FFE4-4F52-921C-BBFC98DE20FA}" presName="bSp" presStyleCnt="0"/>
      <dgm:spPr/>
    </dgm:pt>
    <dgm:pt modelId="{31A21D91-A488-4ABE-B77B-602BE98ED228}" type="pres">
      <dgm:prSet presAssocID="{6EC4D9BD-FFE4-4F52-921C-BBFC98DE20FA}" presName="process" presStyleCnt="0"/>
      <dgm:spPr/>
    </dgm:pt>
    <dgm:pt modelId="{9DCAD0C2-487C-45CE-BCA0-B45D4FCCDC49}" type="pres">
      <dgm:prSet presAssocID="{F573DF64-FC8B-42FA-9816-70526E5B5D5E}" presName="composite1" presStyleCnt="0"/>
      <dgm:spPr/>
    </dgm:pt>
    <dgm:pt modelId="{3099719F-7D93-4226-BDF8-98D6E955563C}" type="pres">
      <dgm:prSet presAssocID="{F573DF64-FC8B-42FA-9816-70526E5B5D5E}" presName="dummyNode1" presStyleLbl="node1" presStyleIdx="0" presStyleCnt="4"/>
      <dgm:spPr/>
    </dgm:pt>
    <dgm:pt modelId="{A0D60FB5-16C2-480A-A4F4-E7AB198D60B6}" type="pres">
      <dgm:prSet presAssocID="{F573DF64-FC8B-42FA-9816-70526E5B5D5E}" presName="childNode1" presStyleLbl="bgAcc1" presStyleIdx="0" presStyleCnt="4">
        <dgm:presLayoutVars>
          <dgm:bulletEnabled val="1"/>
        </dgm:presLayoutVars>
      </dgm:prSet>
      <dgm:spPr/>
    </dgm:pt>
    <dgm:pt modelId="{9997971B-8CC9-4BA0-A134-A9501B6D587A}" type="pres">
      <dgm:prSet presAssocID="{F573DF64-FC8B-42FA-9816-70526E5B5D5E}" presName="childNode1tx" presStyleLbl="bgAcc1" presStyleIdx="0" presStyleCnt="4">
        <dgm:presLayoutVars>
          <dgm:bulletEnabled val="1"/>
        </dgm:presLayoutVars>
      </dgm:prSet>
      <dgm:spPr/>
    </dgm:pt>
    <dgm:pt modelId="{D89C5557-6445-4D42-B774-153CA28A5013}" type="pres">
      <dgm:prSet presAssocID="{F573DF64-FC8B-42FA-9816-70526E5B5D5E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7F8DB70F-0CC4-4B4F-9F60-08A056AED576}" type="pres">
      <dgm:prSet presAssocID="{F573DF64-FC8B-42FA-9816-70526E5B5D5E}" presName="connSite1" presStyleCnt="0"/>
      <dgm:spPr/>
    </dgm:pt>
    <dgm:pt modelId="{9172751F-5219-4B77-9290-F534CE153501}" type="pres">
      <dgm:prSet presAssocID="{9C5246D9-256D-4D2C-BCC8-1E921C762165}" presName="Name9" presStyleLbl="sibTrans2D1" presStyleIdx="0" presStyleCnt="3"/>
      <dgm:spPr/>
    </dgm:pt>
    <dgm:pt modelId="{11BC5A9F-9368-447F-BD46-F0B9488E7F08}" type="pres">
      <dgm:prSet presAssocID="{061F8EBA-FCDA-4842-B64C-8B671EE6CC9D}" presName="composite2" presStyleCnt="0"/>
      <dgm:spPr/>
    </dgm:pt>
    <dgm:pt modelId="{126FD003-E649-48A5-A524-3DD2ED8174E4}" type="pres">
      <dgm:prSet presAssocID="{061F8EBA-FCDA-4842-B64C-8B671EE6CC9D}" presName="dummyNode2" presStyleLbl="node1" presStyleIdx="0" presStyleCnt="4"/>
      <dgm:spPr/>
    </dgm:pt>
    <dgm:pt modelId="{3BBC51D5-3853-40EE-8257-637917BDACE6}" type="pres">
      <dgm:prSet presAssocID="{061F8EBA-FCDA-4842-B64C-8B671EE6CC9D}" presName="childNode2" presStyleLbl="bgAcc1" presStyleIdx="1" presStyleCnt="4">
        <dgm:presLayoutVars>
          <dgm:bulletEnabled val="1"/>
        </dgm:presLayoutVars>
      </dgm:prSet>
      <dgm:spPr/>
    </dgm:pt>
    <dgm:pt modelId="{42A9F073-52A9-40B9-9164-7BA08C255752}" type="pres">
      <dgm:prSet presAssocID="{061F8EBA-FCDA-4842-B64C-8B671EE6CC9D}" presName="childNode2tx" presStyleLbl="bgAcc1" presStyleIdx="1" presStyleCnt="4">
        <dgm:presLayoutVars>
          <dgm:bulletEnabled val="1"/>
        </dgm:presLayoutVars>
      </dgm:prSet>
      <dgm:spPr/>
    </dgm:pt>
    <dgm:pt modelId="{58AD6EF0-2DEC-411C-BB47-9868DFBE3F38}" type="pres">
      <dgm:prSet presAssocID="{061F8EBA-FCDA-4842-B64C-8B671EE6CC9D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F2378D6C-5442-40D4-9788-21F317E4CDA4}" type="pres">
      <dgm:prSet presAssocID="{061F8EBA-FCDA-4842-B64C-8B671EE6CC9D}" presName="connSite2" presStyleCnt="0"/>
      <dgm:spPr/>
    </dgm:pt>
    <dgm:pt modelId="{292F4A25-F235-4A06-9609-2CA91705B08E}" type="pres">
      <dgm:prSet presAssocID="{62BC12D7-692E-4622-83A5-0D8B530BB9EA}" presName="Name18" presStyleLbl="sibTrans2D1" presStyleIdx="1" presStyleCnt="3"/>
      <dgm:spPr/>
    </dgm:pt>
    <dgm:pt modelId="{39E5D832-7F6E-47E0-8745-34B4639E6638}" type="pres">
      <dgm:prSet presAssocID="{F69D2CBA-38CF-41A5-B084-C26323E20458}" presName="composite1" presStyleCnt="0"/>
      <dgm:spPr/>
    </dgm:pt>
    <dgm:pt modelId="{0AAE66F1-EE1A-49D1-A5CF-B69EEA2EF3E0}" type="pres">
      <dgm:prSet presAssocID="{F69D2CBA-38CF-41A5-B084-C26323E20458}" presName="dummyNode1" presStyleLbl="node1" presStyleIdx="1" presStyleCnt="4"/>
      <dgm:spPr/>
    </dgm:pt>
    <dgm:pt modelId="{F3B6488E-B19A-4E95-9FD9-14EE034DA1AC}" type="pres">
      <dgm:prSet presAssocID="{F69D2CBA-38CF-41A5-B084-C26323E20458}" presName="childNode1" presStyleLbl="bgAcc1" presStyleIdx="2" presStyleCnt="4">
        <dgm:presLayoutVars>
          <dgm:bulletEnabled val="1"/>
        </dgm:presLayoutVars>
      </dgm:prSet>
      <dgm:spPr/>
    </dgm:pt>
    <dgm:pt modelId="{833D0FD1-F635-4999-A750-71F218E98167}" type="pres">
      <dgm:prSet presAssocID="{F69D2CBA-38CF-41A5-B084-C26323E20458}" presName="childNode1tx" presStyleLbl="bgAcc1" presStyleIdx="2" presStyleCnt="4">
        <dgm:presLayoutVars>
          <dgm:bulletEnabled val="1"/>
        </dgm:presLayoutVars>
      </dgm:prSet>
      <dgm:spPr/>
    </dgm:pt>
    <dgm:pt modelId="{13CE45E0-B11F-4AB7-BE7F-6B6BD39F5F09}" type="pres">
      <dgm:prSet presAssocID="{F69D2CBA-38CF-41A5-B084-C26323E2045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6EFF0213-7DC4-4F8A-99B2-81C990AC6C2F}" type="pres">
      <dgm:prSet presAssocID="{F69D2CBA-38CF-41A5-B084-C26323E20458}" presName="connSite1" presStyleCnt="0"/>
      <dgm:spPr/>
    </dgm:pt>
    <dgm:pt modelId="{F3B06C1F-C3BD-4E2E-B520-042105C7C7D7}" type="pres">
      <dgm:prSet presAssocID="{9BF26913-0C33-4016-ABBF-9F6C3965BE79}" presName="Name9" presStyleLbl="sibTrans2D1" presStyleIdx="2" presStyleCnt="3"/>
      <dgm:spPr/>
    </dgm:pt>
    <dgm:pt modelId="{839113B4-EE72-4DB8-ADD8-AC646A13ACB4}" type="pres">
      <dgm:prSet presAssocID="{653BA5C8-6F5F-4835-B2F6-B4073D73D0E9}" presName="composite2" presStyleCnt="0"/>
      <dgm:spPr/>
    </dgm:pt>
    <dgm:pt modelId="{0BFCE8F6-A97F-46F2-AA88-6EABDD8A5C71}" type="pres">
      <dgm:prSet presAssocID="{653BA5C8-6F5F-4835-B2F6-B4073D73D0E9}" presName="dummyNode2" presStyleLbl="node1" presStyleIdx="2" presStyleCnt="4"/>
      <dgm:spPr/>
    </dgm:pt>
    <dgm:pt modelId="{6393A5D1-0082-4F9A-8318-BBBD230409FD}" type="pres">
      <dgm:prSet presAssocID="{653BA5C8-6F5F-4835-B2F6-B4073D73D0E9}" presName="childNode2" presStyleLbl="bgAcc1" presStyleIdx="3" presStyleCnt="4">
        <dgm:presLayoutVars>
          <dgm:bulletEnabled val="1"/>
        </dgm:presLayoutVars>
      </dgm:prSet>
      <dgm:spPr/>
    </dgm:pt>
    <dgm:pt modelId="{08AC0EBC-EB13-4BD5-80FE-B08DCD2E49E8}" type="pres">
      <dgm:prSet presAssocID="{653BA5C8-6F5F-4835-B2F6-B4073D73D0E9}" presName="childNode2tx" presStyleLbl="bgAcc1" presStyleIdx="3" presStyleCnt="4">
        <dgm:presLayoutVars>
          <dgm:bulletEnabled val="1"/>
        </dgm:presLayoutVars>
      </dgm:prSet>
      <dgm:spPr/>
    </dgm:pt>
    <dgm:pt modelId="{D7FD2FF3-A128-4471-A4CE-0C33A85E4FB7}" type="pres">
      <dgm:prSet presAssocID="{653BA5C8-6F5F-4835-B2F6-B4073D73D0E9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93E82B6-EA4C-41AA-B229-901304F92A6C}" type="pres">
      <dgm:prSet presAssocID="{653BA5C8-6F5F-4835-B2F6-B4073D73D0E9}" presName="connSite2" presStyleCnt="0"/>
      <dgm:spPr/>
    </dgm:pt>
  </dgm:ptLst>
  <dgm:cxnLst>
    <dgm:cxn modelId="{4639EC00-55DE-4847-A1A4-1BB77F3D7D9D}" type="presOf" srcId="{CDB6692A-B07A-4607-8634-9731BA2B56DD}" destId="{833D0FD1-F635-4999-A750-71F218E98167}" srcOrd="1" destOrd="0" presId="urn:microsoft.com/office/officeart/2005/8/layout/hProcess4"/>
    <dgm:cxn modelId="{5AEDC809-FF3B-4505-9191-6475347E96D5}" srcId="{653BA5C8-6F5F-4835-B2F6-B4073D73D0E9}" destId="{5AAC9398-BD7C-4E7D-ACE5-D2588D1FBF1C}" srcOrd="1" destOrd="0" parTransId="{88B94B7E-35B1-4885-A9C1-725393CECDA8}" sibTransId="{64A92AC8-EE57-4FA5-8BE8-5E18EBF2349C}"/>
    <dgm:cxn modelId="{AF07EE09-95F9-474A-84FB-47D514F8E4F7}" srcId="{061F8EBA-FCDA-4842-B64C-8B671EE6CC9D}" destId="{C13AE47D-85E4-4117-8ED9-A5D07BE0D6E8}" srcOrd="1" destOrd="0" parTransId="{4D020DCC-6DBD-4104-A3A5-517F87676834}" sibTransId="{FC206E99-C7D1-41CB-B593-37D8D6CDE706}"/>
    <dgm:cxn modelId="{1AA4A10E-0283-447E-BD02-9EC2A4CA0BBE}" type="presOf" srcId="{CA4CC3EC-6BDA-401F-98B7-898C5AF1E02F}" destId="{833D0FD1-F635-4999-A750-71F218E98167}" srcOrd="1" destOrd="2" presId="urn:microsoft.com/office/officeart/2005/8/layout/hProcess4"/>
    <dgm:cxn modelId="{3B8D4110-5534-4C96-B70B-56CAB1B04CF4}" srcId="{F69D2CBA-38CF-41A5-B084-C26323E20458}" destId="{9CFF2748-1F92-4006-9D8D-5DB7839905D5}" srcOrd="1" destOrd="0" parTransId="{BE6DAB0A-FA4A-416A-91C5-4273DEB66E26}" sibTransId="{A422713F-83E3-4902-8D42-CCA9400A2055}"/>
    <dgm:cxn modelId="{F171E912-33B2-46D4-A764-BAF43A6E38A7}" srcId="{6EC4D9BD-FFE4-4F52-921C-BBFC98DE20FA}" destId="{F573DF64-FC8B-42FA-9816-70526E5B5D5E}" srcOrd="0" destOrd="0" parTransId="{5E3574FD-B799-464D-BB7C-947741F0A1BB}" sibTransId="{9C5246D9-256D-4D2C-BCC8-1E921C762165}"/>
    <dgm:cxn modelId="{C729DD17-54CC-493C-8471-A4F1BBFEA24D}" type="presOf" srcId="{CA4CC3EC-6BDA-401F-98B7-898C5AF1E02F}" destId="{F3B6488E-B19A-4E95-9FD9-14EE034DA1AC}" srcOrd="0" destOrd="2" presId="urn:microsoft.com/office/officeart/2005/8/layout/hProcess4"/>
    <dgm:cxn modelId="{120E6919-ECF5-433F-B1E5-2591A214C30B}" srcId="{F573DF64-FC8B-42FA-9816-70526E5B5D5E}" destId="{D117465D-6D0C-4677-88A2-387A79526435}" srcOrd="0" destOrd="0" parTransId="{69DAE7BB-F83E-48A0-8C37-FE688C83D3BF}" sibTransId="{4096D3AD-E51E-4EAE-9C86-99066C6BC88E}"/>
    <dgm:cxn modelId="{E2A0BB1B-1A8B-45BA-8050-4862C3E56056}" type="presOf" srcId="{653BA5C8-6F5F-4835-B2F6-B4073D73D0E9}" destId="{D7FD2FF3-A128-4471-A4CE-0C33A85E4FB7}" srcOrd="0" destOrd="0" presId="urn:microsoft.com/office/officeart/2005/8/layout/hProcess4"/>
    <dgm:cxn modelId="{EF7F891D-C421-44E8-B749-C89FD42ACC9B}" type="presOf" srcId="{6EC4D9BD-FFE4-4F52-921C-BBFC98DE20FA}" destId="{710E4B06-16FF-4720-9258-3AACD0307571}" srcOrd="0" destOrd="0" presId="urn:microsoft.com/office/officeart/2005/8/layout/hProcess4"/>
    <dgm:cxn modelId="{A5945625-2813-4A4C-B7D5-0AFD1620CDFD}" srcId="{F69D2CBA-38CF-41A5-B084-C26323E20458}" destId="{CA4CC3EC-6BDA-401F-98B7-898C5AF1E02F}" srcOrd="2" destOrd="0" parTransId="{7896A308-B3CF-4099-BF73-26328179446A}" sibTransId="{AC61939A-B963-4C0C-9248-D5B620AF0E1D}"/>
    <dgm:cxn modelId="{2CD6A22F-D7A9-4711-A4C1-8791676ED052}" type="presOf" srcId="{5AAC9398-BD7C-4E7D-ACE5-D2588D1FBF1C}" destId="{08AC0EBC-EB13-4BD5-80FE-B08DCD2E49E8}" srcOrd="1" destOrd="1" presId="urn:microsoft.com/office/officeart/2005/8/layout/hProcess4"/>
    <dgm:cxn modelId="{BC112D36-944F-4D34-AA05-5390978693FE}" type="presOf" srcId="{052F6E3A-2ABA-40B2-B354-EC20BFB7B2B2}" destId="{08AC0EBC-EB13-4BD5-80FE-B08DCD2E49E8}" srcOrd="1" destOrd="0" presId="urn:microsoft.com/office/officeart/2005/8/layout/hProcess4"/>
    <dgm:cxn modelId="{C6587240-E2E0-4067-B4CE-8A55F45896B2}" type="presOf" srcId="{D117465D-6D0C-4677-88A2-387A79526435}" destId="{A0D60FB5-16C2-480A-A4F4-E7AB198D60B6}" srcOrd="0" destOrd="0" presId="urn:microsoft.com/office/officeart/2005/8/layout/hProcess4"/>
    <dgm:cxn modelId="{E1F1DD5B-E9E4-4B49-86A2-06D7D5A843EE}" type="presOf" srcId="{F69D2CBA-38CF-41A5-B084-C26323E20458}" destId="{13CE45E0-B11F-4AB7-BE7F-6B6BD39F5F09}" srcOrd="0" destOrd="0" presId="urn:microsoft.com/office/officeart/2005/8/layout/hProcess4"/>
    <dgm:cxn modelId="{2ED7BE45-A633-4A90-8A2D-E2E8F671A1B4}" srcId="{6EC4D9BD-FFE4-4F52-921C-BBFC98DE20FA}" destId="{F69D2CBA-38CF-41A5-B084-C26323E20458}" srcOrd="2" destOrd="0" parTransId="{7331D01B-4DC4-4FAE-AD3B-052072247EC5}" sibTransId="{9BF26913-0C33-4016-ABBF-9F6C3965BE79}"/>
    <dgm:cxn modelId="{9D07324A-9ED2-4D2A-AA97-E71A7805299C}" type="presOf" srcId="{C13AE47D-85E4-4117-8ED9-A5D07BE0D6E8}" destId="{3BBC51D5-3853-40EE-8257-637917BDACE6}" srcOrd="0" destOrd="1" presId="urn:microsoft.com/office/officeart/2005/8/layout/hProcess4"/>
    <dgm:cxn modelId="{A937526B-AC7F-4E05-87D0-E9CF0F546EA9}" type="presOf" srcId="{F573DF64-FC8B-42FA-9816-70526E5B5D5E}" destId="{D89C5557-6445-4D42-B774-153CA28A5013}" srcOrd="0" destOrd="0" presId="urn:microsoft.com/office/officeart/2005/8/layout/hProcess4"/>
    <dgm:cxn modelId="{16C5D84B-ED1A-4C09-A22D-D5F798763816}" type="presOf" srcId="{5AAC9398-BD7C-4E7D-ACE5-D2588D1FBF1C}" destId="{6393A5D1-0082-4F9A-8318-BBBD230409FD}" srcOrd="0" destOrd="1" presId="urn:microsoft.com/office/officeart/2005/8/layout/hProcess4"/>
    <dgm:cxn modelId="{6DCD516C-F913-4A13-ABE3-275AD3092A96}" type="presOf" srcId="{9C5246D9-256D-4D2C-BCC8-1E921C762165}" destId="{9172751F-5219-4B77-9290-F534CE153501}" srcOrd="0" destOrd="0" presId="urn:microsoft.com/office/officeart/2005/8/layout/hProcess4"/>
    <dgm:cxn modelId="{A5024A4E-2E0E-406A-9552-98AFD08CCB04}" type="presOf" srcId="{20F30708-8805-4153-9028-3836CE1EB94F}" destId="{3BBC51D5-3853-40EE-8257-637917BDACE6}" srcOrd="0" destOrd="0" presId="urn:microsoft.com/office/officeart/2005/8/layout/hProcess4"/>
    <dgm:cxn modelId="{A8EF5977-1FEE-4CAE-9D62-FB5B95A40FAE}" type="presOf" srcId="{9BF26913-0C33-4016-ABBF-9F6C3965BE79}" destId="{F3B06C1F-C3BD-4E2E-B520-042105C7C7D7}" srcOrd="0" destOrd="0" presId="urn:microsoft.com/office/officeart/2005/8/layout/hProcess4"/>
    <dgm:cxn modelId="{7A3AA678-D19E-41ED-9B03-A78C5BD542E6}" srcId="{6EC4D9BD-FFE4-4F52-921C-BBFC98DE20FA}" destId="{061F8EBA-FCDA-4842-B64C-8B671EE6CC9D}" srcOrd="1" destOrd="0" parTransId="{40BD9280-FA26-4910-9AB9-8426E8BF6824}" sibTransId="{62BC12D7-692E-4622-83A5-0D8B530BB9EA}"/>
    <dgm:cxn modelId="{EE4B567A-1A14-4E63-9E04-B575F51D07B6}" srcId="{F573DF64-FC8B-42FA-9816-70526E5B5D5E}" destId="{1D686F34-1604-47D3-B37C-A87882274CE0}" srcOrd="1" destOrd="0" parTransId="{89114E2F-673D-4766-B163-1374F15C6C54}" sibTransId="{EB199D44-E972-4DBE-8501-F58F5A0A0F91}"/>
    <dgm:cxn modelId="{80AF3781-4906-43E7-AD40-B9BEAD80A3F4}" type="presOf" srcId="{061F8EBA-FCDA-4842-B64C-8B671EE6CC9D}" destId="{58AD6EF0-2DEC-411C-BB47-9868DFBE3F38}" srcOrd="0" destOrd="0" presId="urn:microsoft.com/office/officeart/2005/8/layout/hProcess4"/>
    <dgm:cxn modelId="{CD676785-7671-4BD1-B0C0-203EE5A81044}" srcId="{653BA5C8-6F5F-4835-B2F6-B4073D73D0E9}" destId="{052F6E3A-2ABA-40B2-B354-EC20BFB7B2B2}" srcOrd="0" destOrd="0" parTransId="{60E5C37A-CE15-4135-93F1-3F32565355BB}" sibTransId="{58854EB9-7FB3-43C5-8B03-0C8A4FA7ADDC}"/>
    <dgm:cxn modelId="{6865808D-DC16-4DF5-8057-C95D7449280F}" srcId="{061F8EBA-FCDA-4842-B64C-8B671EE6CC9D}" destId="{20F30708-8805-4153-9028-3836CE1EB94F}" srcOrd="0" destOrd="0" parTransId="{7F4A9DB4-09D2-421E-BE46-D230D529F778}" sibTransId="{AFEA5030-9DC5-4E5C-B24E-10F5FE550C33}"/>
    <dgm:cxn modelId="{1202FC90-7C05-4AAE-87E2-C4A75EBD4DEF}" type="presOf" srcId="{1D686F34-1604-47D3-B37C-A87882274CE0}" destId="{A0D60FB5-16C2-480A-A4F4-E7AB198D60B6}" srcOrd="0" destOrd="1" presId="urn:microsoft.com/office/officeart/2005/8/layout/hProcess4"/>
    <dgm:cxn modelId="{CA4E5BA3-5A0C-4066-AB63-ABA65037A09C}" type="presOf" srcId="{1D686F34-1604-47D3-B37C-A87882274CE0}" destId="{9997971B-8CC9-4BA0-A134-A9501B6D587A}" srcOrd="1" destOrd="1" presId="urn:microsoft.com/office/officeart/2005/8/layout/hProcess4"/>
    <dgm:cxn modelId="{29FCE2A3-9EE3-47C4-BE21-A7CF84A5088D}" type="presOf" srcId="{390524E5-BA4D-4AB4-9C5F-79C73871D7D0}" destId="{3BBC51D5-3853-40EE-8257-637917BDACE6}" srcOrd="0" destOrd="2" presId="urn:microsoft.com/office/officeart/2005/8/layout/hProcess4"/>
    <dgm:cxn modelId="{D7438EA6-79BB-4D91-A1B5-FCF9C21E74C1}" type="presOf" srcId="{20F30708-8805-4153-9028-3836CE1EB94F}" destId="{42A9F073-52A9-40B9-9164-7BA08C255752}" srcOrd="1" destOrd="0" presId="urn:microsoft.com/office/officeart/2005/8/layout/hProcess4"/>
    <dgm:cxn modelId="{1B6D39B2-C1E7-4FF2-9EEE-9625BC4BF07E}" type="presOf" srcId="{C13AE47D-85E4-4117-8ED9-A5D07BE0D6E8}" destId="{42A9F073-52A9-40B9-9164-7BA08C255752}" srcOrd="1" destOrd="1" presId="urn:microsoft.com/office/officeart/2005/8/layout/hProcess4"/>
    <dgm:cxn modelId="{088189BD-2C69-43FF-A91C-1200AF2615DC}" srcId="{6EC4D9BD-FFE4-4F52-921C-BBFC98DE20FA}" destId="{653BA5C8-6F5F-4835-B2F6-B4073D73D0E9}" srcOrd="3" destOrd="0" parTransId="{66F5C248-9DAF-4ED2-A110-ABAAA3A5E894}" sibTransId="{324AA9DC-FCA6-410D-AF20-A855EB54A988}"/>
    <dgm:cxn modelId="{EAC9DAC1-FD26-42B8-9A07-E9D0372FB2B2}" type="presOf" srcId="{62BC12D7-692E-4622-83A5-0D8B530BB9EA}" destId="{292F4A25-F235-4A06-9609-2CA91705B08E}" srcOrd="0" destOrd="0" presId="urn:microsoft.com/office/officeart/2005/8/layout/hProcess4"/>
    <dgm:cxn modelId="{C2F343C8-D45C-4B08-B54F-29BE3707CEE0}" srcId="{061F8EBA-FCDA-4842-B64C-8B671EE6CC9D}" destId="{390524E5-BA4D-4AB4-9C5F-79C73871D7D0}" srcOrd="2" destOrd="0" parTransId="{4377B7DA-C85A-4E8E-963F-2013B46A8701}" sibTransId="{CCC42310-6242-4C40-A586-AFED634E8020}"/>
    <dgm:cxn modelId="{DCAFF6CA-B311-417F-93B5-3DE8932F1C5B}" type="presOf" srcId="{9CFF2748-1F92-4006-9D8D-5DB7839905D5}" destId="{F3B6488E-B19A-4E95-9FD9-14EE034DA1AC}" srcOrd="0" destOrd="1" presId="urn:microsoft.com/office/officeart/2005/8/layout/hProcess4"/>
    <dgm:cxn modelId="{062446CC-E5A1-4483-9775-2FF15A9569E8}" type="presOf" srcId="{390524E5-BA4D-4AB4-9C5F-79C73871D7D0}" destId="{42A9F073-52A9-40B9-9164-7BA08C255752}" srcOrd="1" destOrd="2" presId="urn:microsoft.com/office/officeart/2005/8/layout/hProcess4"/>
    <dgm:cxn modelId="{860AA0CE-3918-4B3A-9548-82497AF50752}" type="presOf" srcId="{9CFF2748-1F92-4006-9D8D-5DB7839905D5}" destId="{833D0FD1-F635-4999-A750-71F218E98167}" srcOrd="1" destOrd="1" presId="urn:microsoft.com/office/officeart/2005/8/layout/hProcess4"/>
    <dgm:cxn modelId="{C25EADD9-A879-4F39-89C8-4508EA86096D}" type="presOf" srcId="{D117465D-6D0C-4677-88A2-387A79526435}" destId="{9997971B-8CC9-4BA0-A134-A9501B6D587A}" srcOrd="1" destOrd="0" presId="urn:microsoft.com/office/officeart/2005/8/layout/hProcess4"/>
    <dgm:cxn modelId="{7C2B90E5-67A8-4C7F-A41E-76FE71BD4270}" type="presOf" srcId="{052F6E3A-2ABA-40B2-B354-EC20BFB7B2B2}" destId="{6393A5D1-0082-4F9A-8318-BBBD230409FD}" srcOrd="0" destOrd="0" presId="urn:microsoft.com/office/officeart/2005/8/layout/hProcess4"/>
    <dgm:cxn modelId="{B7A657F8-6DF8-4C8A-A80E-BDCF1D47D97A}" type="presOf" srcId="{CDB6692A-B07A-4607-8634-9731BA2B56DD}" destId="{F3B6488E-B19A-4E95-9FD9-14EE034DA1AC}" srcOrd="0" destOrd="0" presId="urn:microsoft.com/office/officeart/2005/8/layout/hProcess4"/>
    <dgm:cxn modelId="{93FB3EFE-1B6F-4254-B0D8-73D2B913F0DF}" srcId="{F69D2CBA-38CF-41A5-B084-C26323E20458}" destId="{CDB6692A-B07A-4607-8634-9731BA2B56DD}" srcOrd="0" destOrd="0" parTransId="{AB2C5E7A-A2A0-4F80-B695-3BD19703BF84}" sibTransId="{2DAE8285-8CDE-4FE5-BD60-FF9C558D68E2}"/>
    <dgm:cxn modelId="{E8421A64-AD58-450E-800F-087B17F5E735}" type="presParOf" srcId="{710E4B06-16FF-4720-9258-3AACD0307571}" destId="{463B814A-6AFD-4BB2-8B4B-0EC03468E159}" srcOrd="0" destOrd="0" presId="urn:microsoft.com/office/officeart/2005/8/layout/hProcess4"/>
    <dgm:cxn modelId="{D4E1CA9E-BEC8-46EF-B558-CF13F6A82A49}" type="presParOf" srcId="{710E4B06-16FF-4720-9258-3AACD0307571}" destId="{B9E56045-CA25-4607-9AF0-38AC87A1E26E}" srcOrd="1" destOrd="0" presId="urn:microsoft.com/office/officeart/2005/8/layout/hProcess4"/>
    <dgm:cxn modelId="{A9A7B23A-08ED-4846-A945-2A713149F35F}" type="presParOf" srcId="{710E4B06-16FF-4720-9258-3AACD0307571}" destId="{31A21D91-A488-4ABE-B77B-602BE98ED228}" srcOrd="2" destOrd="0" presId="urn:microsoft.com/office/officeart/2005/8/layout/hProcess4"/>
    <dgm:cxn modelId="{BF983031-DB9D-481D-BCA7-1BF22D379B4A}" type="presParOf" srcId="{31A21D91-A488-4ABE-B77B-602BE98ED228}" destId="{9DCAD0C2-487C-45CE-BCA0-B45D4FCCDC49}" srcOrd="0" destOrd="0" presId="urn:microsoft.com/office/officeart/2005/8/layout/hProcess4"/>
    <dgm:cxn modelId="{66851685-530E-4C78-860A-3F3DC74A5E08}" type="presParOf" srcId="{9DCAD0C2-487C-45CE-BCA0-B45D4FCCDC49}" destId="{3099719F-7D93-4226-BDF8-98D6E955563C}" srcOrd="0" destOrd="0" presId="urn:microsoft.com/office/officeart/2005/8/layout/hProcess4"/>
    <dgm:cxn modelId="{9FE744DE-C846-426F-87FD-78211BF069EC}" type="presParOf" srcId="{9DCAD0C2-487C-45CE-BCA0-B45D4FCCDC49}" destId="{A0D60FB5-16C2-480A-A4F4-E7AB198D60B6}" srcOrd="1" destOrd="0" presId="urn:microsoft.com/office/officeart/2005/8/layout/hProcess4"/>
    <dgm:cxn modelId="{757CC91E-30D4-4FD2-8DA7-3D5499D02631}" type="presParOf" srcId="{9DCAD0C2-487C-45CE-BCA0-B45D4FCCDC49}" destId="{9997971B-8CC9-4BA0-A134-A9501B6D587A}" srcOrd="2" destOrd="0" presId="urn:microsoft.com/office/officeart/2005/8/layout/hProcess4"/>
    <dgm:cxn modelId="{5E21245D-E1F1-409A-A4D0-5FA3A968BE6D}" type="presParOf" srcId="{9DCAD0C2-487C-45CE-BCA0-B45D4FCCDC49}" destId="{D89C5557-6445-4D42-B774-153CA28A5013}" srcOrd="3" destOrd="0" presId="urn:microsoft.com/office/officeart/2005/8/layout/hProcess4"/>
    <dgm:cxn modelId="{FEB62C16-3CBE-4E74-8A72-E82159E09414}" type="presParOf" srcId="{9DCAD0C2-487C-45CE-BCA0-B45D4FCCDC49}" destId="{7F8DB70F-0CC4-4B4F-9F60-08A056AED576}" srcOrd="4" destOrd="0" presId="urn:microsoft.com/office/officeart/2005/8/layout/hProcess4"/>
    <dgm:cxn modelId="{5CAB1B89-5B0F-4239-A45A-0B43BA38C135}" type="presParOf" srcId="{31A21D91-A488-4ABE-B77B-602BE98ED228}" destId="{9172751F-5219-4B77-9290-F534CE153501}" srcOrd="1" destOrd="0" presId="urn:microsoft.com/office/officeart/2005/8/layout/hProcess4"/>
    <dgm:cxn modelId="{0B87DB97-D4E8-4F12-B2DA-23DB5187DB0D}" type="presParOf" srcId="{31A21D91-A488-4ABE-B77B-602BE98ED228}" destId="{11BC5A9F-9368-447F-BD46-F0B9488E7F08}" srcOrd="2" destOrd="0" presId="urn:microsoft.com/office/officeart/2005/8/layout/hProcess4"/>
    <dgm:cxn modelId="{202BC486-FD3F-4D18-AA6A-BCFE1716D6AA}" type="presParOf" srcId="{11BC5A9F-9368-447F-BD46-F0B9488E7F08}" destId="{126FD003-E649-48A5-A524-3DD2ED8174E4}" srcOrd="0" destOrd="0" presId="urn:microsoft.com/office/officeart/2005/8/layout/hProcess4"/>
    <dgm:cxn modelId="{49D0F5AC-FD78-4F8D-A835-020F61BAF697}" type="presParOf" srcId="{11BC5A9F-9368-447F-BD46-F0B9488E7F08}" destId="{3BBC51D5-3853-40EE-8257-637917BDACE6}" srcOrd="1" destOrd="0" presId="urn:microsoft.com/office/officeart/2005/8/layout/hProcess4"/>
    <dgm:cxn modelId="{858F99DC-AF2A-4D4B-83D6-A79FAA9334E9}" type="presParOf" srcId="{11BC5A9F-9368-447F-BD46-F0B9488E7F08}" destId="{42A9F073-52A9-40B9-9164-7BA08C255752}" srcOrd="2" destOrd="0" presId="urn:microsoft.com/office/officeart/2005/8/layout/hProcess4"/>
    <dgm:cxn modelId="{CC9C2677-EB73-46D3-9840-FA79A9F66229}" type="presParOf" srcId="{11BC5A9F-9368-447F-BD46-F0B9488E7F08}" destId="{58AD6EF0-2DEC-411C-BB47-9868DFBE3F38}" srcOrd="3" destOrd="0" presId="urn:microsoft.com/office/officeart/2005/8/layout/hProcess4"/>
    <dgm:cxn modelId="{0C7DA199-2E4F-4428-8AF5-84A7FBD1CFDB}" type="presParOf" srcId="{11BC5A9F-9368-447F-BD46-F0B9488E7F08}" destId="{F2378D6C-5442-40D4-9788-21F317E4CDA4}" srcOrd="4" destOrd="0" presId="urn:microsoft.com/office/officeart/2005/8/layout/hProcess4"/>
    <dgm:cxn modelId="{1FAE9415-734F-4264-8C73-EDF02E09DE20}" type="presParOf" srcId="{31A21D91-A488-4ABE-B77B-602BE98ED228}" destId="{292F4A25-F235-4A06-9609-2CA91705B08E}" srcOrd="3" destOrd="0" presId="urn:microsoft.com/office/officeart/2005/8/layout/hProcess4"/>
    <dgm:cxn modelId="{A1B93C03-930D-4B36-B33C-735B1226C0E6}" type="presParOf" srcId="{31A21D91-A488-4ABE-B77B-602BE98ED228}" destId="{39E5D832-7F6E-47E0-8745-34B4639E6638}" srcOrd="4" destOrd="0" presId="urn:microsoft.com/office/officeart/2005/8/layout/hProcess4"/>
    <dgm:cxn modelId="{7E7B055C-C299-4E3A-9016-2E6A4E8DC3B0}" type="presParOf" srcId="{39E5D832-7F6E-47E0-8745-34B4639E6638}" destId="{0AAE66F1-EE1A-49D1-A5CF-B69EEA2EF3E0}" srcOrd="0" destOrd="0" presId="urn:microsoft.com/office/officeart/2005/8/layout/hProcess4"/>
    <dgm:cxn modelId="{51889052-DA0A-4BE1-86A7-30CAD1A5AF87}" type="presParOf" srcId="{39E5D832-7F6E-47E0-8745-34B4639E6638}" destId="{F3B6488E-B19A-4E95-9FD9-14EE034DA1AC}" srcOrd="1" destOrd="0" presId="urn:microsoft.com/office/officeart/2005/8/layout/hProcess4"/>
    <dgm:cxn modelId="{7E900520-F70F-4AD4-B43C-66D596FD3AE4}" type="presParOf" srcId="{39E5D832-7F6E-47E0-8745-34B4639E6638}" destId="{833D0FD1-F635-4999-A750-71F218E98167}" srcOrd="2" destOrd="0" presId="urn:microsoft.com/office/officeart/2005/8/layout/hProcess4"/>
    <dgm:cxn modelId="{DBE875D9-810F-4CE9-99BD-611A7BDD7AD0}" type="presParOf" srcId="{39E5D832-7F6E-47E0-8745-34B4639E6638}" destId="{13CE45E0-B11F-4AB7-BE7F-6B6BD39F5F09}" srcOrd="3" destOrd="0" presId="urn:microsoft.com/office/officeart/2005/8/layout/hProcess4"/>
    <dgm:cxn modelId="{3272C392-A864-449E-B2AE-0893C6C98B05}" type="presParOf" srcId="{39E5D832-7F6E-47E0-8745-34B4639E6638}" destId="{6EFF0213-7DC4-4F8A-99B2-81C990AC6C2F}" srcOrd="4" destOrd="0" presId="urn:microsoft.com/office/officeart/2005/8/layout/hProcess4"/>
    <dgm:cxn modelId="{922A461D-3578-4AFE-BD75-309BB38CA27C}" type="presParOf" srcId="{31A21D91-A488-4ABE-B77B-602BE98ED228}" destId="{F3B06C1F-C3BD-4E2E-B520-042105C7C7D7}" srcOrd="5" destOrd="0" presId="urn:microsoft.com/office/officeart/2005/8/layout/hProcess4"/>
    <dgm:cxn modelId="{FC2E211D-84F5-414E-BF32-5C28FAAC6CDC}" type="presParOf" srcId="{31A21D91-A488-4ABE-B77B-602BE98ED228}" destId="{839113B4-EE72-4DB8-ADD8-AC646A13ACB4}" srcOrd="6" destOrd="0" presId="urn:microsoft.com/office/officeart/2005/8/layout/hProcess4"/>
    <dgm:cxn modelId="{AA767090-12B2-4350-A4A0-1A114D290820}" type="presParOf" srcId="{839113B4-EE72-4DB8-ADD8-AC646A13ACB4}" destId="{0BFCE8F6-A97F-46F2-AA88-6EABDD8A5C71}" srcOrd="0" destOrd="0" presId="urn:microsoft.com/office/officeart/2005/8/layout/hProcess4"/>
    <dgm:cxn modelId="{88183E7C-D6A2-4A32-9E72-73A88651C99A}" type="presParOf" srcId="{839113B4-EE72-4DB8-ADD8-AC646A13ACB4}" destId="{6393A5D1-0082-4F9A-8318-BBBD230409FD}" srcOrd="1" destOrd="0" presId="urn:microsoft.com/office/officeart/2005/8/layout/hProcess4"/>
    <dgm:cxn modelId="{DDA070B2-B478-4AB8-8C8D-B62AB466EB8E}" type="presParOf" srcId="{839113B4-EE72-4DB8-ADD8-AC646A13ACB4}" destId="{08AC0EBC-EB13-4BD5-80FE-B08DCD2E49E8}" srcOrd="2" destOrd="0" presId="urn:microsoft.com/office/officeart/2005/8/layout/hProcess4"/>
    <dgm:cxn modelId="{751B8820-BF60-41CB-A280-D4B63106655E}" type="presParOf" srcId="{839113B4-EE72-4DB8-ADD8-AC646A13ACB4}" destId="{D7FD2FF3-A128-4471-A4CE-0C33A85E4FB7}" srcOrd="3" destOrd="0" presId="urn:microsoft.com/office/officeart/2005/8/layout/hProcess4"/>
    <dgm:cxn modelId="{3CB391E5-8A3C-4115-BC76-933F53B70F6D}" type="presParOf" srcId="{839113B4-EE72-4DB8-ADD8-AC646A13ACB4}" destId="{393E82B6-EA4C-41AA-B229-901304F92A6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820C6-3B9C-4B61-A543-37EBFF249FB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FABD2-AFAD-42A7-8952-1A2D9026B6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Low Income</a:t>
          </a:r>
        </a:p>
      </dgm:t>
    </dgm:pt>
    <dgm:pt modelId="{FAAE173F-324B-4E55-AAB9-7ED88A5ABAC2}" type="parTrans" cxnId="{2698E2E2-A767-401C-AE9A-4A9E15DA7A04}">
      <dgm:prSet/>
      <dgm:spPr/>
      <dgm:t>
        <a:bodyPr/>
        <a:lstStyle/>
        <a:p>
          <a:endParaRPr lang="en-US"/>
        </a:p>
      </dgm:t>
    </dgm:pt>
    <dgm:pt modelId="{691E9649-D682-4219-8F93-E83836BB6925}" type="sibTrans" cxnId="{2698E2E2-A767-401C-AE9A-4A9E15DA7A04}">
      <dgm:prSet/>
      <dgm:spPr/>
      <dgm:t>
        <a:bodyPr/>
        <a:lstStyle/>
        <a:p>
          <a:endParaRPr lang="en-US"/>
        </a:p>
      </dgm:t>
    </dgm:pt>
    <dgm:pt modelId="{7EFC88FC-D2E4-493B-85DA-C76B34C6BA1B}">
      <dgm:prSet phldrT="[Text]"/>
      <dgm:spPr/>
      <dgm:t>
        <a:bodyPr/>
        <a:lstStyle/>
        <a:p>
          <a:r>
            <a:rPr lang="en-US"/>
            <a:t>1. Chevrolet Volt</a:t>
          </a:r>
        </a:p>
      </dgm:t>
    </dgm:pt>
    <dgm:pt modelId="{FD2645AE-5F4F-4B8B-8FBE-6B0E8983637B}" type="parTrans" cxnId="{C3D9AA96-D6BD-4637-9C4F-68E7A9D48EA0}">
      <dgm:prSet/>
      <dgm:spPr/>
      <dgm:t>
        <a:bodyPr/>
        <a:lstStyle/>
        <a:p>
          <a:endParaRPr lang="en-US"/>
        </a:p>
      </dgm:t>
    </dgm:pt>
    <dgm:pt modelId="{461412D0-A6E9-47B1-9543-14A5B60CA403}" type="sibTrans" cxnId="{C3D9AA96-D6BD-4637-9C4F-68E7A9D48EA0}">
      <dgm:prSet/>
      <dgm:spPr/>
      <dgm:t>
        <a:bodyPr/>
        <a:lstStyle/>
        <a:p>
          <a:endParaRPr lang="en-US"/>
        </a:p>
      </dgm:t>
    </dgm:pt>
    <dgm:pt modelId="{AB47D4A8-F558-447B-8DBD-4D6C3A340271}">
      <dgm:prSet phldrT="[Text]"/>
      <dgm:spPr/>
      <dgm:t>
        <a:bodyPr/>
        <a:lstStyle/>
        <a:p>
          <a:r>
            <a:rPr lang="en-US"/>
            <a:t>7. Ford C-Max</a:t>
          </a:r>
        </a:p>
      </dgm:t>
    </dgm:pt>
    <dgm:pt modelId="{C81806D5-039E-4810-91CB-995BCE10D51A}" type="parTrans" cxnId="{6DBF04EE-49B9-4BD1-9B3B-766D21123A22}">
      <dgm:prSet/>
      <dgm:spPr/>
      <dgm:t>
        <a:bodyPr/>
        <a:lstStyle/>
        <a:p>
          <a:endParaRPr lang="en-US"/>
        </a:p>
      </dgm:t>
    </dgm:pt>
    <dgm:pt modelId="{CD9EAC43-F8FA-4238-BE27-7CB7744E087C}" type="sibTrans" cxnId="{6DBF04EE-49B9-4BD1-9B3B-766D21123A22}">
      <dgm:prSet/>
      <dgm:spPr/>
      <dgm:t>
        <a:bodyPr/>
        <a:lstStyle/>
        <a:p>
          <a:endParaRPr lang="en-US"/>
        </a:p>
      </dgm:t>
    </dgm:pt>
    <dgm:pt modelId="{D87F18E7-C65D-4BBB-80B0-3983E65AF862}">
      <dgm:prSet phldrT="[Text]"/>
      <dgm:spPr/>
      <dgm:t>
        <a:bodyPr/>
        <a:lstStyle/>
        <a:p>
          <a:r>
            <a:rPr lang="en-US"/>
            <a:t>8. Toyota Mirai</a:t>
          </a:r>
        </a:p>
      </dgm:t>
    </dgm:pt>
    <dgm:pt modelId="{34B4FAFC-545C-45B0-8F4F-ECE0768FE20D}" type="parTrans" cxnId="{376C8347-A397-46B3-960D-DB380B53CD86}">
      <dgm:prSet/>
      <dgm:spPr/>
      <dgm:t>
        <a:bodyPr/>
        <a:lstStyle/>
        <a:p>
          <a:endParaRPr lang="en-US"/>
        </a:p>
      </dgm:t>
    </dgm:pt>
    <dgm:pt modelId="{1737A2BD-E504-4F9B-A638-7B734F5B47D5}" type="sibTrans" cxnId="{376C8347-A397-46B3-960D-DB380B53CD86}">
      <dgm:prSet/>
      <dgm:spPr/>
      <dgm:t>
        <a:bodyPr/>
        <a:lstStyle/>
        <a:p>
          <a:endParaRPr lang="en-US"/>
        </a:p>
      </dgm:t>
    </dgm:pt>
    <dgm:pt modelId="{324743A1-A1FC-48A5-BC3B-6F5430DAE6F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All Buyers</a:t>
          </a:r>
        </a:p>
      </dgm:t>
    </dgm:pt>
    <dgm:pt modelId="{1353A30D-D231-40E2-867A-DCBB5547AC0F}" type="parTrans" cxnId="{A0C89DCE-79D1-4796-A8DE-570E68F6289A}">
      <dgm:prSet/>
      <dgm:spPr/>
      <dgm:t>
        <a:bodyPr/>
        <a:lstStyle/>
        <a:p>
          <a:endParaRPr lang="en-US"/>
        </a:p>
      </dgm:t>
    </dgm:pt>
    <dgm:pt modelId="{0D47E3DC-9BC9-4DB6-B05D-FBEC16621C47}" type="sibTrans" cxnId="{A0C89DCE-79D1-4796-A8DE-570E68F6289A}">
      <dgm:prSet/>
      <dgm:spPr/>
      <dgm:t>
        <a:bodyPr/>
        <a:lstStyle/>
        <a:p>
          <a:endParaRPr lang="en-US"/>
        </a:p>
      </dgm:t>
    </dgm:pt>
    <dgm:pt modelId="{2D316DEE-E95F-4E63-A102-CF1576632595}">
      <dgm:prSet phldrT="[Text]"/>
      <dgm:spPr/>
      <dgm:t>
        <a:bodyPr/>
        <a:lstStyle/>
        <a:p>
          <a:r>
            <a:rPr lang="en-US"/>
            <a:t>1. Tesla Model 3</a:t>
          </a:r>
        </a:p>
      </dgm:t>
    </dgm:pt>
    <dgm:pt modelId="{F10E666B-AE46-408A-AD0D-88D2D1110DF3}" type="parTrans" cxnId="{03F0EBA2-4E0D-4820-B67F-7F780ADD2F96}">
      <dgm:prSet/>
      <dgm:spPr/>
      <dgm:t>
        <a:bodyPr/>
        <a:lstStyle/>
        <a:p>
          <a:endParaRPr lang="en-US"/>
        </a:p>
      </dgm:t>
    </dgm:pt>
    <dgm:pt modelId="{AC3500F2-222D-46E2-A61C-7FA2867401E7}" type="sibTrans" cxnId="{03F0EBA2-4E0D-4820-B67F-7F780ADD2F96}">
      <dgm:prSet/>
      <dgm:spPr/>
      <dgm:t>
        <a:bodyPr/>
        <a:lstStyle/>
        <a:p>
          <a:endParaRPr lang="en-US"/>
        </a:p>
      </dgm:t>
    </dgm:pt>
    <dgm:pt modelId="{4BBC8AC9-191C-4C30-9AF5-CF37908E8FF0}">
      <dgm:prSet phldrT="[Text]"/>
      <dgm:spPr/>
      <dgm:t>
        <a:bodyPr/>
        <a:lstStyle/>
        <a:p>
          <a:r>
            <a:rPr lang="en-US"/>
            <a:t>2. Tesla Model 3</a:t>
          </a:r>
        </a:p>
      </dgm:t>
    </dgm:pt>
    <dgm:pt modelId="{4E7AC8C2-BC89-4847-B4F8-C44FC567B9C5}" type="parTrans" cxnId="{71F03B9F-D3A9-4823-9195-58CBE2BFE1ED}">
      <dgm:prSet/>
      <dgm:spPr/>
      <dgm:t>
        <a:bodyPr/>
        <a:lstStyle/>
        <a:p>
          <a:endParaRPr lang="en-US"/>
        </a:p>
      </dgm:t>
    </dgm:pt>
    <dgm:pt modelId="{110E031F-8754-4B65-A2EB-8410F7CE90BA}" type="sibTrans" cxnId="{71F03B9F-D3A9-4823-9195-58CBE2BFE1ED}">
      <dgm:prSet/>
      <dgm:spPr/>
      <dgm:t>
        <a:bodyPr/>
        <a:lstStyle/>
        <a:p>
          <a:endParaRPr lang="en-US"/>
        </a:p>
      </dgm:t>
    </dgm:pt>
    <dgm:pt modelId="{05111491-EE96-4FFF-94A0-CFDC7699C2EC}">
      <dgm:prSet phldrT="[Text]"/>
      <dgm:spPr/>
      <dgm:t>
        <a:bodyPr/>
        <a:lstStyle/>
        <a:p>
          <a:r>
            <a:rPr lang="en-US"/>
            <a:t>3. Ford Fusion</a:t>
          </a:r>
        </a:p>
      </dgm:t>
    </dgm:pt>
    <dgm:pt modelId="{CEF4145D-20D4-439F-B8E4-D20EB4B8B13D}" type="parTrans" cxnId="{CAABD7D5-D616-4C7D-BA75-6CCBE53A9F14}">
      <dgm:prSet/>
      <dgm:spPr/>
      <dgm:t>
        <a:bodyPr/>
        <a:lstStyle/>
        <a:p>
          <a:endParaRPr lang="en-US"/>
        </a:p>
      </dgm:t>
    </dgm:pt>
    <dgm:pt modelId="{FF7899DA-E877-4926-9DF9-90AB7CF073FD}" type="sibTrans" cxnId="{CAABD7D5-D616-4C7D-BA75-6CCBE53A9F14}">
      <dgm:prSet/>
      <dgm:spPr/>
      <dgm:t>
        <a:bodyPr/>
        <a:lstStyle/>
        <a:p>
          <a:endParaRPr lang="en-US"/>
        </a:p>
      </dgm:t>
    </dgm:pt>
    <dgm:pt modelId="{72315D7E-20A4-406E-9BD6-793203D6D963}">
      <dgm:prSet phldrT="[Text]"/>
      <dgm:spPr/>
      <dgm:t>
        <a:bodyPr/>
        <a:lstStyle/>
        <a:p>
          <a:r>
            <a:rPr lang="en-US"/>
            <a:t>4. Nissan Leaf</a:t>
          </a:r>
        </a:p>
      </dgm:t>
    </dgm:pt>
    <dgm:pt modelId="{5669997C-F78E-4123-B485-EC8BB17B7D52}" type="parTrans" cxnId="{421657A8-7C65-4B93-B953-ACC4227FC658}">
      <dgm:prSet/>
      <dgm:spPr/>
      <dgm:t>
        <a:bodyPr/>
        <a:lstStyle/>
        <a:p>
          <a:endParaRPr lang="en-US"/>
        </a:p>
      </dgm:t>
    </dgm:pt>
    <dgm:pt modelId="{3A47577B-131D-4E07-A2EF-ABD9A68DEE76}" type="sibTrans" cxnId="{421657A8-7C65-4B93-B953-ACC4227FC658}">
      <dgm:prSet/>
      <dgm:spPr/>
      <dgm:t>
        <a:bodyPr/>
        <a:lstStyle/>
        <a:p>
          <a:endParaRPr lang="en-US"/>
        </a:p>
      </dgm:t>
    </dgm:pt>
    <dgm:pt modelId="{239A3302-62CD-4DA5-BF33-89AED5D6697B}">
      <dgm:prSet phldrT="[Text]"/>
      <dgm:spPr/>
      <dgm:t>
        <a:bodyPr/>
        <a:lstStyle/>
        <a:p>
          <a:r>
            <a:rPr lang="en-US"/>
            <a:t>5. Toyota Prius Prime</a:t>
          </a:r>
        </a:p>
      </dgm:t>
    </dgm:pt>
    <dgm:pt modelId="{3D488259-7AD4-4C7E-9B13-5F66FF39EB6F}" type="parTrans" cxnId="{B456740F-92DE-4B6A-9C29-8B98DE87F77B}">
      <dgm:prSet/>
      <dgm:spPr/>
      <dgm:t>
        <a:bodyPr/>
        <a:lstStyle/>
        <a:p>
          <a:endParaRPr lang="en-US"/>
        </a:p>
      </dgm:t>
    </dgm:pt>
    <dgm:pt modelId="{8CC16ACD-8E4F-4116-AB71-F12EA770A974}" type="sibTrans" cxnId="{B456740F-92DE-4B6A-9C29-8B98DE87F77B}">
      <dgm:prSet/>
      <dgm:spPr/>
      <dgm:t>
        <a:bodyPr/>
        <a:lstStyle/>
        <a:p>
          <a:endParaRPr lang="en-US"/>
        </a:p>
      </dgm:t>
    </dgm:pt>
    <dgm:pt modelId="{E72C4062-36B6-4E8B-8FBB-E4FA4B4C41ED}">
      <dgm:prSet phldrT="[Text]"/>
      <dgm:spPr/>
      <dgm:t>
        <a:bodyPr/>
        <a:lstStyle/>
        <a:p>
          <a:r>
            <a:rPr lang="en-US"/>
            <a:t>6. Tesla Model S</a:t>
          </a:r>
        </a:p>
      </dgm:t>
    </dgm:pt>
    <dgm:pt modelId="{F6D84203-8ABC-4C2E-BF50-91C585F37256}" type="parTrans" cxnId="{44599D39-3EE1-481A-AE8F-44132BD8A276}">
      <dgm:prSet/>
      <dgm:spPr/>
      <dgm:t>
        <a:bodyPr/>
        <a:lstStyle/>
        <a:p>
          <a:endParaRPr lang="en-US"/>
        </a:p>
      </dgm:t>
    </dgm:pt>
    <dgm:pt modelId="{13A2627B-6F4B-44BB-8EBC-C6AA407BEB17}" type="sibTrans" cxnId="{44599D39-3EE1-481A-AE8F-44132BD8A276}">
      <dgm:prSet/>
      <dgm:spPr/>
      <dgm:t>
        <a:bodyPr/>
        <a:lstStyle/>
        <a:p>
          <a:endParaRPr lang="en-US"/>
        </a:p>
      </dgm:t>
    </dgm:pt>
    <dgm:pt modelId="{1431483C-11A6-4462-AF9B-47B723511376}">
      <dgm:prSet phldrT="[Text]"/>
      <dgm:spPr/>
      <dgm:t>
        <a:bodyPr/>
        <a:lstStyle/>
        <a:p>
          <a:r>
            <a:rPr lang="en-US"/>
            <a:t>9. Honda Clarity</a:t>
          </a:r>
        </a:p>
      </dgm:t>
    </dgm:pt>
    <dgm:pt modelId="{C8AB4AF7-E9DD-4EB8-9DBB-8DEE7604C8A8}" type="parTrans" cxnId="{17F9064C-9842-429E-8936-9AAF70EF616F}">
      <dgm:prSet/>
      <dgm:spPr/>
      <dgm:t>
        <a:bodyPr/>
        <a:lstStyle/>
        <a:p>
          <a:endParaRPr lang="en-US"/>
        </a:p>
      </dgm:t>
    </dgm:pt>
    <dgm:pt modelId="{AE706E00-9914-4D05-BFAD-839BF4C354D4}" type="sibTrans" cxnId="{17F9064C-9842-429E-8936-9AAF70EF616F}">
      <dgm:prSet/>
      <dgm:spPr/>
      <dgm:t>
        <a:bodyPr/>
        <a:lstStyle/>
        <a:p>
          <a:endParaRPr lang="en-US"/>
        </a:p>
      </dgm:t>
    </dgm:pt>
    <dgm:pt modelId="{760F5D0C-8356-4EC8-9140-B9F2F16B6F4F}">
      <dgm:prSet phldrT="[Text]"/>
      <dgm:spPr/>
      <dgm:t>
        <a:bodyPr/>
        <a:lstStyle/>
        <a:p>
          <a:r>
            <a:rPr lang="en-US"/>
            <a:t>10. Fiat 500</a:t>
          </a:r>
        </a:p>
      </dgm:t>
    </dgm:pt>
    <dgm:pt modelId="{8E7A232F-19A7-4B26-A949-6132912B77F6}" type="parTrans" cxnId="{DE1777A9-6E42-497D-B929-309629E3342E}">
      <dgm:prSet/>
      <dgm:spPr/>
      <dgm:t>
        <a:bodyPr/>
        <a:lstStyle/>
        <a:p>
          <a:endParaRPr lang="en-US"/>
        </a:p>
      </dgm:t>
    </dgm:pt>
    <dgm:pt modelId="{0FACA6D7-239B-453E-B343-CA51930E2F0D}" type="sibTrans" cxnId="{DE1777A9-6E42-497D-B929-309629E3342E}">
      <dgm:prSet/>
      <dgm:spPr/>
      <dgm:t>
        <a:bodyPr/>
        <a:lstStyle/>
        <a:p>
          <a:endParaRPr lang="en-US"/>
        </a:p>
      </dgm:t>
    </dgm:pt>
    <dgm:pt modelId="{CC0A4076-B72F-47DD-B80B-08C36532AC9C}">
      <dgm:prSet phldrT="[Text]"/>
      <dgm:spPr/>
      <dgm:t>
        <a:bodyPr/>
        <a:lstStyle/>
        <a:p>
          <a:r>
            <a:rPr lang="en-US"/>
            <a:t>2. Chevrolet Volt</a:t>
          </a:r>
        </a:p>
      </dgm:t>
    </dgm:pt>
    <dgm:pt modelId="{87C4FF25-C7BD-42F6-8820-E0EBA5473163}" type="parTrans" cxnId="{B6312265-4BAD-4388-84CA-DB93B2753DB2}">
      <dgm:prSet/>
      <dgm:spPr/>
      <dgm:t>
        <a:bodyPr/>
        <a:lstStyle/>
        <a:p>
          <a:endParaRPr lang="en-US"/>
        </a:p>
      </dgm:t>
    </dgm:pt>
    <dgm:pt modelId="{7BC77549-3662-4019-98EF-299D5727F478}" type="sibTrans" cxnId="{B6312265-4BAD-4388-84CA-DB93B2753DB2}">
      <dgm:prSet/>
      <dgm:spPr/>
      <dgm:t>
        <a:bodyPr/>
        <a:lstStyle/>
        <a:p>
          <a:endParaRPr lang="en-US"/>
        </a:p>
      </dgm:t>
    </dgm:pt>
    <dgm:pt modelId="{31F92232-84A0-468E-8FB7-72EF3D1B28CC}">
      <dgm:prSet phldrT="[Text]"/>
      <dgm:spPr/>
      <dgm:t>
        <a:bodyPr/>
        <a:lstStyle/>
        <a:p>
          <a:r>
            <a:rPr lang="en-US"/>
            <a:t>3. Tesla Model S</a:t>
          </a:r>
        </a:p>
      </dgm:t>
    </dgm:pt>
    <dgm:pt modelId="{1E18E41A-513C-457E-BB1B-1A5D5A1BAF15}" type="parTrans" cxnId="{CCB91FB3-0AFD-4F72-9E3E-B00E9CC061C7}">
      <dgm:prSet/>
      <dgm:spPr/>
      <dgm:t>
        <a:bodyPr/>
        <a:lstStyle/>
        <a:p>
          <a:endParaRPr lang="en-US"/>
        </a:p>
      </dgm:t>
    </dgm:pt>
    <dgm:pt modelId="{FFAE0AE3-28C6-41C3-95A7-1FE7269FD789}" type="sibTrans" cxnId="{CCB91FB3-0AFD-4F72-9E3E-B00E9CC061C7}">
      <dgm:prSet/>
      <dgm:spPr/>
      <dgm:t>
        <a:bodyPr/>
        <a:lstStyle/>
        <a:p>
          <a:endParaRPr lang="en-US"/>
        </a:p>
      </dgm:t>
    </dgm:pt>
    <dgm:pt modelId="{C51E2908-0BB8-43C2-8C83-E26DF379347F}">
      <dgm:prSet phldrT="[Text]"/>
      <dgm:spPr/>
      <dgm:t>
        <a:bodyPr/>
        <a:lstStyle/>
        <a:p>
          <a:r>
            <a:rPr lang="en-US"/>
            <a:t>4. Nissan Leaf</a:t>
          </a:r>
        </a:p>
      </dgm:t>
    </dgm:pt>
    <dgm:pt modelId="{52C77263-A4E7-4800-AA7A-C00CAE0A43A1}" type="parTrans" cxnId="{B3BB0B7F-04B1-43EE-9C02-2DBBB2A484B8}">
      <dgm:prSet/>
      <dgm:spPr/>
      <dgm:t>
        <a:bodyPr/>
        <a:lstStyle/>
        <a:p>
          <a:endParaRPr lang="en-US"/>
        </a:p>
      </dgm:t>
    </dgm:pt>
    <dgm:pt modelId="{57EB13A6-0796-44F8-AE45-22E365001172}" type="sibTrans" cxnId="{B3BB0B7F-04B1-43EE-9C02-2DBBB2A484B8}">
      <dgm:prSet/>
      <dgm:spPr/>
      <dgm:t>
        <a:bodyPr/>
        <a:lstStyle/>
        <a:p>
          <a:endParaRPr lang="en-US"/>
        </a:p>
      </dgm:t>
    </dgm:pt>
    <dgm:pt modelId="{13647CFB-C5A3-45E0-AD3F-6734362FF9EF}">
      <dgm:prSet phldrT="[Text]"/>
      <dgm:spPr/>
      <dgm:t>
        <a:bodyPr/>
        <a:lstStyle/>
        <a:p>
          <a:r>
            <a:rPr lang="en-US"/>
            <a:t>5. Toyota Prius Prime</a:t>
          </a:r>
        </a:p>
      </dgm:t>
    </dgm:pt>
    <dgm:pt modelId="{A353CE7C-3A64-4245-97BE-8DDA7F6368CB}" type="parTrans" cxnId="{3FB149DF-1B4D-4AB5-9A6D-7A681DCFAE8B}">
      <dgm:prSet/>
      <dgm:spPr/>
      <dgm:t>
        <a:bodyPr/>
        <a:lstStyle/>
        <a:p>
          <a:endParaRPr lang="en-US"/>
        </a:p>
      </dgm:t>
    </dgm:pt>
    <dgm:pt modelId="{EB7DE162-9D35-494A-A245-CF3A5431F8FF}" type="sibTrans" cxnId="{3FB149DF-1B4D-4AB5-9A6D-7A681DCFAE8B}">
      <dgm:prSet/>
      <dgm:spPr/>
      <dgm:t>
        <a:bodyPr/>
        <a:lstStyle/>
        <a:p>
          <a:endParaRPr lang="en-US"/>
        </a:p>
      </dgm:t>
    </dgm:pt>
    <dgm:pt modelId="{53CE1AD2-6A16-4F03-B174-8EB46E296C8B}">
      <dgm:prSet phldrT="[Text]"/>
      <dgm:spPr/>
      <dgm:t>
        <a:bodyPr/>
        <a:lstStyle/>
        <a:p>
          <a:r>
            <a:rPr lang="en-US"/>
            <a:t>6. Ford Fusion</a:t>
          </a:r>
        </a:p>
      </dgm:t>
    </dgm:pt>
    <dgm:pt modelId="{1D409F6A-47C5-4709-837D-0131BC02CB9F}" type="parTrans" cxnId="{F5592D6E-0885-47B6-AAC8-37DFD0698340}">
      <dgm:prSet/>
      <dgm:spPr/>
      <dgm:t>
        <a:bodyPr/>
        <a:lstStyle/>
        <a:p>
          <a:endParaRPr lang="en-US"/>
        </a:p>
      </dgm:t>
    </dgm:pt>
    <dgm:pt modelId="{F52EE7E5-1C57-4BFB-91D7-C88DB55107D7}" type="sibTrans" cxnId="{F5592D6E-0885-47B6-AAC8-37DFD0698340}">
      <dgm:prSet/>
      <dgm:spPr/>
      <dgm:t>
        <a:bodyPr/>
        <a:lstStyle/>
        <a:p>
          <a:endParaRPr lang="en-US"/>
        </a:p>
      </dgm:t>
    </dgm:pt>
    <dgm:pt modelId="{443A8F25-949B-4663-B076-B7F980214273}">
      <dgm:prSet phldrT="[Text]"/>
      <dgm:spPr/>
      <dgm:t>
        <a:bodyPr/>
        <a:lstStyle/>
        <a:p>
          <a:r>
            <a:rPr lang="en-US"/>
            <a:t>7. Tesla Model X</a:t>
          </a:r>
        </a:p>
      </dgm:t>
    </dgm:pt>
    <dgm:pt modelId="{657F6C82-3297-4E08-B7A9-1B5986A4A17D}" type="parTrans" cxnId="{FA856965-C4A7-464E-9A81-F914B70E7105}">
      <dgm:prSet/>
      <dgm:spPr/>
      <dgm:t>
        <a:bodyPr/>
        <a:lstStyle/>
        <a:p>
          <a:endParaRPr lang="en-US"/>
        </a:p>
      </dgm:t>
    </dgm:pt>
    <dgm:pt modelId="{BC3DC4B1-2B05-4CC6-84A7-2015C60CB7BB}" type="sibTrans" cxnId="{FA856965-C4A7-464E-9A81-F914B70E7105}">
      <dgm:prSet/>
      <dgm:spPr/>
      <dgm:t>
        <a:bodyPr/>
        <a:lstStyle/>
        <a:p>
          <a:endParaRPr lang="en-US"/>
        </a:p>
      </dgm:t>
    </dgm:pt>
    <dgm:pt modelId="{5BDFDED6-B56D-42F2-805B-F1CF2C427AA9}">
      <dgm:prSet phldrT="[Text]"/>
      <dgm:spPr/>
      <dgm:t>
        <a:bodyPr/>
        <a:lstStyle/>
        <a:p>
          <a:r>
            <a:rPr lang="en-US"/>
            <a:t>8. BMW 530</a:t>
          </a:r>
        </a:p>
      </dgm:t>
    </dgm:pt>
    <dgm:pt modelId="{AAEA10C6-F118-447B-AFBF-ADB54F732E41}" type="parTrans" cxnId="{59D8EDD2-9226-4870-A844-48C3CB2FA961}">
      <dgm:prSet/>
      <dgm:spPr/>
      <dgm:t>
        <a:bodyPr/>
        <a:lstStyle/>
        <a:p>
          <a:endParaRPr lang="en-US"/>
        </a:p>
      </dgm:t>
    </dgm:pt>
    <dgm:pt modelId="{A2DD21F9-3C53-42D7-A18D-9E0346D92AC1}" type="sibTrans" cxnId="{59D8EDD2-9226-4870-A844-48C3CB2FA961}">
      <dgm:prSet/>
      <dgm:spPr/>
      <dgm:t>
        <a:bodyPr/>
        <a:lstStyle/>
        <a:p>
          <a:endParaRPr lang="en-US"/>
        </a:p>
      </dgm:t>
    </dgm:pt>
    <dgm:pt modelId="{78CEBB85-F450-4560-8F74-736687FA793E}">
      <dgm:prSet phldrT="[Text]"/>
      <dgm:spPr/>
      <dgm:t>
        <a:bodyPr/>
        <a:lstStyle/>
        <a:p>
          <a:r>
            <a:rPr lang="en-US"/>
            <a:t>9. BMW i3</a:t>
          </a:r>
        </a:p>
      </dgm:t>
    </dgm:pt>
    <dgm:pt modelId="{650EDC4F-64A3-449C-A8FE-0E7A36A4DA16}" type="parTrans" cxnId="{058CA8AF-538F-4DF9-BC7F-FC1985956828}">
      <dgm:prSet/>
      <dgm:spPr/>
      <dgm:t>
        <a:bodyPr/>
        <a:lstStyle/>
        <a:p>
          <a:endParaRPr lang="en-US"/>
        </a:p>
      </dgm:t>
    </dgm:pt>
    <dgm:pt modelId="{243D7C00-63CC-4B63-A784-22E9885FE3D3}" type="sibTrans" cxnId="{058CA8AF-538F-4DF9-BC7F-FC1985956828}">
      <dgm:prSet/>
      <dgm:spPr/>
      <dgm:t>
        <a:bodyPr/>
        <a:lstStyle/>
        <a:p>
          <a:endParaRPr lang="en-US"/>
        </a:p>
      </dgm:t>
    </dgm:pt>
    <dgm:pt modelId="{438EF194-2082-4BD3-9EBD-C75C7CCA64F3}">
      <dgm:prSet phldrT="[Text]"/>
      <dgm:spPr/>
      <dgm:t>
        <a:bodyPr/>
        <a:lstStyle/>
        <a:p>
          <a:r>
            <a:rPr lang="en-US"/>
            <a:t>10. Tesla Model Y</a:t>
          </a:r>
        </a:p>
      </dgm:t>
    </dgm:pt>
    <dgm:pt modelId="{0E891A16-029E-49D0-B386-844F2AD40EA4}" type="parTrans" cxnId="{D9D586C1-A1A5-41F0-80C5-AE73A1CFE408}">
      <dgm:prSet/>
      <dgm:spPr/>
      <dgm:t>
        <a:bodyPr/>
        <a:lstStyle/>
        <a:p>
          <a:endParaRPr lang="en-US"/>
        </a:p>
      </dgm:t>
    </dgm:pt>
    <dgm:pt modelId="{58AADABE-49BE-4EB8-9D82-2310BFB50F61}" type="sibTrans" cxnId="{D9D586C1-A1A5-41F0-80C5-AE73A1CFE408}">
      <dgm:prSet/>
      <dgm:spPr/>
      <dgm:t>
        <a:bodyPr/>
        <a:lstStyle/>
        <a:p>
          <a:endParaRPr lang="en-US"/>
        </a:p>
      </dgm:t>
    </dgm:pt>
    <dgm:pt modelId="{8D86550E-B5CA-41FF-980F-26B117D3580A}" type="pres">
      <dgm:prSet presAssocID="{C73820C6-3B9C-4B61-A543-37EBFF249FBC}" presName="layout" presStyleCnt="0">
        <dgm:presLayoutVars>
          <dgm:chMax/>
          <dgm:chPref/>
          <dgm:dir/>
          <dgm:resizeHandles/>
        </dgm:presLayoutVars>
      </dgm:prSet>
      <dgm:spPr/>
    </dgm:pt>
    <dgm:pt modelId="{C7A1D39D-A1EA-42A0-9AB1-543FCF4BDF07}" type="pres">
      <dgm:prSet presAssocID="{F78FABD2-AFAD-42A7-8952-1A2D9026B606}" presName="root" presStyleCnt="0">
        <dgm:presLayoutVars>
          <dgm:chMax/>
          <dgm:chPref/>
        </dgm:presLayoutVars>
      </dgm:prSet>
      <dgm:spPr/>
    </dgm:pt>
    <dgm:pt modelId="{07F76FB6-0230-41C2-829F-0591327F1F4D}" type="pres">
      <dgm:prSet presAssocID="{F78FABD2-AFAD-42A7-8952-1A2D9026B606}" presName="rootComposite" presStyleCnt="0">
        <dgm:presLayoutVars/>
      </dgm:prSet>
      <dgm:spPr/>
    </dgm:pt>
    <dgm:pt modelId="{C3148D29-1766-44A5-B228-06F32789B7C6}" type="pres">
      <dgm:prSet presAssocID="{F78FABD2-AFAD-42A7-8952-1A2D9026B606}" presName="ParentAccent" presStyleLbl="alignNode1" presStyleIdx="0" presStyleCnt="2"/>
      <dgm:spPr/>
    </dgm:pt>
    <dgm:pt modelId="{E1FF3A24-5B6E-4BC8-B61D-31BC9C2EDF4B}" type="pres">
      <dgm:prSet presAssocID="{F78FABD2-AFAD-42A7-8952-1A2D9026B606}" presName="ParentSmallAccent" presStyleLbl="fgAcc1" presStyleIdx="0" presStyleCnt="2"/>
      <dgm:spPr/>
    </dgm:pt>
    <dgm:pt modelId="{17016C71-90AE-4674-868F-AFD5644D53B1}" type="pres">
      <dgm:prSet presAssocID="{F78FABD2-AFAD-42A7-8952-1A2D9026B606}" presName="Parent" presStyleLbl="revTx" presStyleIdx="0" presStyleCnt="22" custLinFactNeighborX="10599" custLinFactNeighborY="80348">
        <dgm:presLayoutVars>
          <dgm:chMax/>
          <dgm:chPref val="4"/>
          <dgm:bulletEnabled val="1"/>
        </dgm:presLayoutVars>
      </dgm:prSet>
      <dgm:spPr/>
    </dgm:pt>
    <dgm:pt modelId="{66EC625A-187F-4707-82AA-9F7E153298BB}" type="pres">
      <dgm:prSet presAssocID="{F78FABD2-AFAD-42A7-8952-1A2D9026B606}" presName="childShape" presStyleCnt="0">
        <dgm:presLayoutVars>
          <dgm:chMax val="0"/>
          <dgm:chPref val="0"/>
        </dgm:presLayoutVars>
      </dgm:prSet>
      <dgm:spPr/>
    </dgm:pt>
    <dgm:pt modelId="{60664976-D175-41EF-BF61-859ECDA3C701}" type="pres">
      <dgm:prSet presAssocID="{7EFC88FC-D2E4-493B-85DA-C76B34C6BA1B}" presName="childComposite" presStyleCnt="0">
        <dgm:presLayoutVars>
          <dgm:chMax val="0"/>
          <dgm:chPref val="0"/>
        </dgm:presLayoutVars>
      </dgm:prSet>
      <dgm:spPr/>
    </dgm:pt>
    <dgm:pt modelId="{56925C1A-BBDD-4E98-9642-F5D5DCF4E200}" type="pres">
      <dgm:prSet presAssocID="{7EFC88FC-D2E4-493B-85DA-C76B34C6BA1B}" presName="ChildAccent" presStyleLbl="solidFgAcc1" presStyleIdx="0" presStyleCnt="20"/>
      <dgm:spPr/>
    </dgm:pt>
    <dgm:pt modelId="{DB48F2E6-E14D-4431-A27C-BCE182F68F6B}" type="pres">
      <dgm:prSet presAssocID="{7EFC88FC-D2E4-493B-85DA-C76B34C6BA1B}" presName="Child" presStyleLbl="revTx" presStyleIdx="1" presStyleCnt="22">
        <dgm:presLayoutVars>
          <dgm:chMax val="0"/>
          <dgm:chPref val="0"/>
          <dgm:bulletEnabled val="1"/>
        </dgm:presLayoutVars>
      </dgm:prSet>
      <dgm:spPr/>
    </dgm:pt>
    <dgm:pt modelId="{1772E89E-A8B1-4C70-BBE2-17A3349BB0E6}" type="pres">
      <dgm:prSet presAssocID="{4BBC8AC9-191C-4C30-9AF5-CF37908E8FF0}" presName="childComposite" presStyleCnt="0">
        <dgm:presLayoutVars>
          <dgm:chMax val="0"/>
          <dgm:chPref val="0"/>
        </dgm:presLayoutVars>
      </dgm:prSet>
      <dgm:spPr/>
    </dgm:pt>
    <dgm:pt modelId="{DFA56542-901F-4B2C-9C9F-A7BF738CE9A6}" type="pres">
      <dgm:prSet presAssocID="{4BBC8AC9-191C-4C30-9AF5-CF37908E8FF0}" presName="ChildAccent" presStyleLbl="solidFgAcc1" presStyleIdx="1" presStyleCnt="20"/>
      <dgm:spPr/>
    </dgm:pt>
    <dgm:pt modelId="{69C23EDE-679B-4A8D-8738-125D3B330B89}" type="pres">
      <dgm:prSet presAssocID="{4BBC8AC9-191C-4C30-9AF5-CF37908E8FF0}" presName="Child" presStyleLbl="revTx" presStyleIdx="2" presStyleCnt="22">
        <dgm:presLayoutVars>
          <dgm:chMax val="0"/>
          <dgm:chPref val="0"/>
          <dgm:bulletEnabled val="1"/>
        </dgm:presLayoutVars>
      </dgm:prSet>
      <dgm:spPr/>
    </dgm:pt>
    <dgm:pt modelId="{5DED7F10-DE57-4A3B-B70D-623C6FEA3CCB}" type="pres">
      <dgm:prSet presAssocID="{05111491-EE96-4FFF-94A0-CFDC7699C2EC}" presName="childComposite" presStyleCnt="0">
        <dgm:presLayoutVars>
          <dgm:chMax val="0"/>
          <dgm:chPref val="0"/>
        </dgm:presLayoutVars>
      </dgm:prSet>
      <dgm:spPr/>
    </dgm:pt>
    <dgm:pt modelId="{3F8650ED-AC73-4140-83E7-1624EBC9889B}" type="pres">
      <dgm:prSet presAssocID="{05111491-EE96-4FFF-94A0-CFDC7699C2EC}" presName="ChildAccent" presStyleLbl="solidFgAcc1" presStyleIdx="2" presStyleCnt="20"/>
      <dgm:spPr/>
    </dgm:pt>
    <dgm:pt modelId="{A55AFFBB-6E77-444A-901F-4F12514F30E5}" type="pres">
      <dgm:prSet presAssocID="{05111491-EE96-4FFF-94A0-CFDC7699C2EC}" presName="Child" presStyleLbl="revTx" presStyleIdx="3" presStyleCnt="22">
        <dgm:presLayoutVars>
          <dgm:chMax val="0"/>
          <dgm:chPref val="0"/>
          <dgm:bulletEnabled val="1"/>
        </dgm:presLayoutVars>
      </dgm:prSet>
      <dgm:spPr/>
    </dgm:pt>
    <dgm:pt modelId="{978288B9-2535-41CF-BAE4-C2E9FB8C75C5}" type="pres">
      <dgm:prSet presAssocID="{72315D7E-20A4-406E-9BD6-793203D6D963}" presName="childComposite" presStyleCnt="0">
        <dgm:presLayoutVars>
          <dgm:chMax val="0"/>
          <dgm:chPref val="0"/>
        </dgm:presLayoutVars>
      </dgm:prSet>
      <dgm:spPr/>
    </dgm:pt>
    <dgm:pt modelId="{DBD9C5BA-0E8D-4BB7-B879-C40B70777BAB}" type="pres">
      <dgm:prSet presAssocID="{72315D7E-20A4-406E-9BD6-793203D6D963}" presName="ChildAccent" presStyleLbl="solidFgAcc1" presStyleIdx="3" presStyleCnt="20"/>
      <dgm:spPr/>
    </dgm:pt>
    <dgm:pt modelId="{AEA7DA44-6BCD-4BB7-BAFA-D2F7A0811806}" type="pres">
      <dgm:prSet presAssocID="{72315D7E-20A4-406E-9BD6-793203D6D963}" presName="Child" presStyleLbl="revTx" presStyleIdx="4" presStyleCnt="22">
        <dgm:presLayoutVars>
          <dgm:chMax val="0"/>
          <dgm:chPref val="0"/>
          <dgm:bulletEnabled val="1"/>
        </dgm:presLayoutVars>
      </dgm:prSet>
      <dgm:spPr/>
    </dgm:pt>
    <dgm:pt modelId="{7995C054-981A-4B4C-A203-21C1332C313B}" type="pres">
      <dgm:prSet presAssocID="{239A3302-62CD-4DA5-BF33-89AED5D6697B}" presName="childComposite" presStyleCnt="0">
        <dgm:presLayoutVars>
          <dgm:chMax val="0"/>
          <dgm:chPref val="0"/>
        </dgm:presLayoutVars>
      </dgm:prSet>
      <dgm:spPr/>
    </dgm:pt>
    <dgm:pt modelId="{763DD9BC-6841-42CB-94EE-DB5966BA8228}" type="pres">
      <dgm:prSet presAssocID="{239A3302-62CD-4DA5-BF33-89AED5D6697B}" presName="ChildAccent" presStyleLbl="solidFgAcc1" presStyleIdx="4" presStyleCnt="20"/>
      <dgm:spPr/>
    </dgm:pt>
    <dgm:pt modelId="{6669AAA7-8205-4C64-BC64-FCB824B438FB}" type="pres">
      <dgm:prSet presAssocID="{239A3302-62CD-4DA5-BF33-89AED5D6697B}" presName="Child" presStyleLbl="revTx" presStyleIdx="5" presStyleCnt="22">
        <dgm:presLayoutVars>
          <dgm:chMax val="0"/>
          <dgm:chPref val="0"/>
          <dgm:bulletEnabled val="1"/>
        </dgm:presLayoutVars>
      </dgm:prSet>
      <dgm:spPr/>
    </dgm:pt>
    <dgm:pt modelId="{BA37FEC2-F0C3-4822-8E29-15F4A19911FE}" type="pres">
      <dgm:prSet presAssocID="{E72C4062-36B6-4E8B-8FBB-E4FA4B4C41ED}" presName="childComposite" presStyleCnt="0">
        <dgm:presLayoutVars>
          <dgm:chMax val="0"/>
          <dgm:chPref val="0"/>
        </dgm:presLayoutVars>
      </dgm:prSet>
      <dgm:spPr/>
    </dgm:pt>
    <dgm:pt modelId="{F9D6553E-D472-4DCD-B71E-E0DBDDC3852C}" type="pres">
      <dgm:prSet presAssocID="{E72C4062-36B6-4E8B-8FBB-E4FA4B4C41ED}" presName="ChildAccent" presStyleLbl="solidFgAcc1" presStyleIdx="5" presStyleCnt="20"/>
      <dgm:spPr/>
    </dgm:pt>
    <dgm:pt modelId="{5111EDCF-08BA-4DA5-A884-2961D04B44E1}" type="pres">
      <dgm:prSet presAssocID="{E72C4062-36B6-4E8B-8FBB-E4FA4B4C41ED}" presName="Child" presStyleLbl="revTx" presStyleIdx="6" presStyleCnt="22">
        <dgm:presLayoutVars>
          <dgm:chMax val="0"/>
          <dgm:chPref val="0"/>
          <dgm:bulletEnabled val="1"/>
        </dgm:presLayoutVars>
      </dgm:prSet>
      <dgm:spPr/>
    </dgm:pt>
    <dgm:pt modelId="{D22E5A71-EAB3-4C7F-BDC3-E72FD6193277}" type="pres">
      <dgm:prSet presAssocID="{AB47D4A8-F558-447B-8DBD-4D6C3A340271}" presName="childComposite" presStyleCnt="0">
        <dgm:presLayoutVars>
          <dgm:chMax val="0"/>
          <dgm:chPref val="0"/>
        </dgm:presLayoutVars>
      </dgm:prSet>
      <dgm:spPr/>
    </dgm:pt>
    <dgm:pt modelId="{F52E9755-1EE5-4A5B-866A-0E0F45FF86AD}" type="pres">
      <dgm:prSet presAssocID="{AB47D4A8-F558-447B-8DBD-4D6C3A340271}" presName="ChildAccent" presStyleLbl="solidFgAcc1" presStyleIdx="6" presStyleCnt="20"/>
      <dgm:spPr/>
    </dgm:pt>
    <dgm:pt modelId="{7B8245AC-1861-4E59-A289-266D7E21F90B}" type="pres">
      <dgm:prSet presAssocID="{AB47D4A8-F558-447B-8DBD-4D6C3A340271}" presName="Child" presStyleLbl="revTx" presStyleIdx="7" presStyleCnt="22">
        <dgm:presLayoutVars>
          <dgm:chMax val="0"/>
          <dgm:chPref val="0"/>
          <dgm:bulletEnabled val="1"/>
        </dgm:presLayoutVars>
      </dgm:prSet>
      <dgm:spPr/>
    </dgm:pt>
    <dgm:pt modelId="{69F49642-708B-4CD0-85C9-7CB1B01F3D0C}" type="pres">
      <dgm:prSet presAssocID="{D87F18E7-C65D-4BBB-80B0-3983E65AF862}" presName="childComposite" presStyleCnt="0">
        <dgm:presLayoutVars>
          <dgm:chMax val="0"/>
          <dgm:chPref val="0"/>
        </dgm:presLayoutVars>
      </dgm:prSet>
      <dgm:spPr/>
    </dgm:pt>
    <dgm:pt modelId="{24521B6B-EF3D-460A-8289-1845B17C977F}" type="pres">
      <dgm:prSet presAssocID="{D87F18E7-C65D-4BBB-80B0-3983E65AF862}" presName="ChildAccent" presStyleLbl="solidFgAcc1" presStyleIdx="7" presStyleCnt="20"/>
      <dgm:spPr/>
    </dgm:pt>
    <dgm:pt modelId="{DFAA3CF0-1DB5-4FAC-BBC8-E96887058D89}" type="pres">
      <dgm:prSet presAssocID="{D87F18E7-C65D-4BBB-80B0-3983E65AF862}" presName="Child" presStyleLbl="revTx" presStyleIdx="8" presStyleCnt="22">
        <dgm:presLayoutVars>
          <dgm:chMax val="0"/>
          <dgm:chPref val="0"/>
          <dgm:bulletEnabled val="1"/>
        </dgm:presLayoutVars>
      </dgm:prSet>
      <dgm:spPr/>
    </dgm:pt>
    <dgm:pt modelId="{80E44247-7746-457C-AD47-019C1D0EA64B}" type="pres">
      <dgm:prSet presAssocID="{1431483C-11A6-4462-AF9B-47B723511376}" presName="childComposite" presStyleCnt="0">
        <dgm:presLayoutVars>
          <dgm:chMax val="0"/>
          <dgm:chPref val="0"/>
        </dgm:presLayoutVars>
      </dgm:prSet>
      <dgm:spPr/>
    </dgm:pt>
    <dgm:pt modelId="{616E751B-E069-46DF-8799-9AC83B339138}" type="pres">
      <dgm:prSet presAssocID="{1431483C-11A6-4462-AF9B-47B723511376}" presName="ChildAccent" presStyleLbl="solidFgAcc1" presStyleIdx="8" presStyleCnt="20"/>
      <dgm:spPr/>
    </dgm:pt>
    <dgm:pt modelId="{CAC491C6-4DDC-4D79-86EA-36B841CA86DF}" type="pres">
      <dgm:prSet presAssocID="{1431483C-11A6-4462-AF9B-47B723511376}" presName="Child" presStyleLbl="revTx" presStyleIdx="9" presStyleCnt="22">
        <dgm:presLayoutVars>
          <dgm:chMax val="0"/>
          <dgm:chPref val="0"/>
          <dgm:bulletEnabled val="1"/>
        </dgm:presLayoutVars>
      </dgm:prSet>
      <dgm:spPr/>
    </dgm:pt>
    <dgm:pt modelId="{BA186989-7C3A-4A38-AB6B-A992B2405184}" type="pres">
      <dgm:prSet presAssocID="{760F5D0C-8356-4EC8-9140-B9F2F16B6F4F}" presName="childComposite" presStyleCnt="0">
        <dgm:presLayoutVars>
          <dgm:chMax val="0"/>
          <dgm:chPref val="0"/>
        </dgm:presLayoutVars>
      </dgm:prSet>
      <dgm:spPr/>
    </dgm:pt>
    <dgm:pt modelId="{4BC01DB5-6E52-4589-A165-0CB939D4BDE8}" type="pres">
      <dgm:prSet presAssocID="{760F5D0C-8356-4EC8-9140-B9F2F16B6F4F}" presName="ChildAccent" presStyleLbl="solidFgAcc1" presStyleIdx="9" presStyleCnt="20"/>
      <dgm:spPr/>
    </dgm:pt>
    <dgm:pt modelId="{5C4AE36B-550E-4CEA-B51D-5E085034E668}" type="pres">
      <dgm:prSet presAssocID="{760F5D0C-8356-4EC8-9140-B9F2F16B6F4F}" presName="Child" presStyleLbl="revTx" presStyleIdx="10" presStyleCnt="22">
        <dgm:presLayoutVars>
          <dgm:chMax val="0"/>
          <dgm:chPref val="0"/>
          <dgm:bulletEnabled val="1"/>
        </dgm:presLayoutVars>
      </dgm:prSet>
      <dgm:spPr/>
    </dgm:pt>
    <dgm:pt modelId="{08614FF9-EDC5-45DD-A697-3A51B713E775}" type="pres">
      <dgm:prSet presAssocID="{324743A1-A1FC-48A5-BC3B-6F5430DAE6F4}" presName="root" presStyleCnt="0">
        <dgm:presLayoutVars>
          <dgm:chMax/>
          <dgm:chPref/>
        </dgm:presLayoutVars>
      </dgm:prSet>
      <dgm:spPr/>
    </dgm:pt>
    <dgm:pt modelId="{D9865820-66FD-4BC1-AF3E-D379B2C7079B}" type="pres">
      <dgm:prSet presAssocID="{324743A1-A1FC-48A5-BC3B-6F5430DAE6F4}" presName="rootComposite" presStyleCnt="0">
        <dgm:presLayoutVars/>
      </dgm:prSet>
      <dgm:spPr/>
    </dgm:pt>
    <dgm:pt modelId="{E1552926-2B65-44BA-AEDF-BC0D0D8C6152}" type="pres">
      <dgm:prSet presAssocID="{324743A1-A1FC-48A5-BC3B-6F5430DAE6F4}" presName="ParentAccent" presStyleLbl="alignNode1" presStyleIdx="1" presStyleCnt="2"/>
      <dgm:spPr/>
    </dgm:pt>
    <dgm:pt modelId="{813D8457-2CDB-4CFD-B22A-D796CBA387C8}" type="pres">
      <dgm:prSet presAssocID="{324743A1-A1FC-48A5-BC3B-6F5430DAE6F4}" presName="ParentSmallAccent" presStyleLbl="fgAcc1" presStyleIdx="1" presStyleCnt="2"/>
      <dgm:spPr/>
    </dgm:pt>
    <dgm:pt modelId="{F5950DA7-305B-43CB-B41D-24937207F7D6}" type="pres">
      <dgm:prSet presAssocID="{324743A1-A1FC-48A5-BC3B-6F5430DAE6F4}" presName="Parent" presStyleLbl="revTx" presStyleIdx="11" presStyleCnt="22" custLinFactNeighborX="12644" custLinFactNeighborY="81240">
        <dgm:presLayoutVars>
          <dgm:chMax/>
          <dgm:chPref val="4"/>
          <dgm:bulletEnabled val="1"/>
        </dgm:presLayoutVars>
      </dgm:prSet>
      <dgm:spPr/>
    </dgm:pt>
    <dgm:pt modelId="{9D99F16A-517C-4A74-868C-C9DAE3EABBF4}" type="pres">
      <dgm:prSet presAssocID="{324743A1-A1FC-48A5-BC3B-6F5430DAE6F4}" presName="childShape" presStyleCnt="0">
        <dgm:presLayoutVars>
          <dgm:chMax val="0"/>
          <dgm:chPref val="0"/>
        </dgm:presLayoutVars>
      </dgm:prSet>
      <dgm:spPr/>
    </dgm:pt>
    <dgm:pt modelId="{693375EB-6CF3-4264-90B0-AD9F515ED34B}" type="pres">
      <dgm:prSet presAssocID="{2D316DEE-E95F-4E63-A102-CF1576632595}" presName="childComposite" presStyleCnt="0">
        <dgm:presLayoutVars>
          <dgm:chMax val="0"/>
          <dgm:chPref val="0"/>
        </dgm:presLayoutVars>
      </dgm:prSet>
      <dgm:spPr/>
    </dgm:pt>
    <dgm:pt modelId="{A2514FB7-C055-4AA2-BF14-2C0CB6238004}" type="pres">
      <dgm:prSet presAssocID="{2D316DEE-E95F-4E63-A102-CF1576632595}" presName="ChildAccent" presStyleLbl="solidFgAcc1" presStyleIdx="10" presStyleCnt="20"/>
      <dgm:spPr/>
    </dgm:pt>
    <dgm:pt modelId="{529A5564-9956-4670-8F7D-7B00E133ECB2}" type="pres">
      <dgm:prSet presAssocID="{2D316DEE-E95F-4E63-A102-CF1576632595}" presName="Child" presStyleLbl="revTx" presStyleIdx="12" presStyleCnt="22">
        <dgm:presLayoutVars>
          <dgm:chMax val="0"/>
          <dgm:chPref val="0"/>
          <dgm:bulletEnabled val="1"/>
        </dgm:presLayoutVars>
      </dgm:prSet>
      <dgm:spPr/>
    </dgm:pt>
    <dgm:pt modelId="{7E7D2DD5-3565-4F2D-AEF5-264C087DC355}" type="pres">
      <dgm:prSet presAssocID="{CC0A4076-B72F-47DD-B80B-08C36532AC9C}" presName="childComposite" presStyleCnt="0">
        <dgm:presLayoutVars>
          <dgm:chMax val="0"/>
          <dgm:chPref val="0"/>
        </dgm:presLayoutVars>
      </dgm:prSet>
      <dgm:spPr/>
    </dgm:pt>
    <dgm:pt modelId="{9B1F157C-75A0-43AF-8C18-B8412664598C}" type="pres">
      <dgm:prSet presAssocID="{CC0A4076-B72F-47DD-B80B-08C36532AC9C}" presName="ChildAccent" presStyleLbl="solidFgAcc1" presStyleIdx="11" presStyleCnt="20"/>
      <dgm:spPr/>
    </dgm:pt>
    <dgm:pt modelId="{88F0A894-FBDB-4439-B90B-A53ABEF645C4}" type="pres">
      <dgm:prSet presAssocID="{CC0A4076-B72F-47DD-B80B-08C36532AC9C}" presName="Child" presStyleLbl="revTx" presStyleIdx="13" presStyleCnt="22">
        <dgm:presLayoutVars>
          <dgm:chMax val="0"/>
          <dgm:chPref val="0"/>
          <dgm:bulletEnabled val="1"/>
        </dgm:presLayoutVars>
      </dgm:prSet>
      <dgm:spPr/>
    </dgm:pt>
    <dgm:pt modelId="{9924A03D-6847-47CB-AC39-EBA0E77A64DC}" type="pres">
      <dgm:prSet presAssocID="{31F92232-84A0-468E-8FB7-72EF3D1B28CC}" presName="childComposite" presStyleCnt="0">
        <dgm:presLayoutVars>
          <dgm:chMax val="0"/>
          <dgm:chPref val="0"/>
        </dgm:presLayoutVars>
      </dgm:prSet>
      <dgm:spPr/>
    </dgm:pt>
    <dgm:pt modelId="{3C4FB5F5-2620-4FA7-9DB1-7A1E9A9D2174}" type="pres">
      <dgm:prSet presAssocID="{31F92232-84A0-468E-8FB7-72EF3D1B28CC}" presName="ChildAccent" presStyleLbl="solidFgAcc1" presStyleIdx="12" presStyleCnt="20"/>
      <dgm:spPr/>
    </dgm:pt>
    <dgm:pt modelId="{6E8F51C6-2DA9-4A23-A0ED-DA673E9BA390}" type="pres">
      <dgm:prSet presAssocID="{31F92232-84A0-468E-8FB7-72EF3D1B28CC}" presName="Child" presStyleLbl="revTx" presStyleIdx="14" presStyleCnt="22">
        <dgm:presLayoutVars>
          <dgm:chMax val="0"/>
          <dgm:chPref val="0"/>
          <dgm:bulletEnabled val="1"/>
        </dgm:presLayoutVars>
      </dgm:prSet>
      <dgm:spPr/>
    </dgm:pt>
    <dgm:pt modelId="{00E8BE89-6A5F-4E01-9ECC-87DF3058F335}" type="pres">
      <dgm:prSet presAssocID="{C51E2908-0BB8-43C2-8C83-E26DF379347F}" presName="childComposite" presStyleCnt="0">
        <dgm:presLayoutVars>
          <dgm:chMax val="0"/>
          <dgm:chPref val="0"/>
        </dgm:presLayoutVars>
      </dgm:prSet>
      <dgm:spPr/>
    </dgm:pt>
    <dgm:pt modelId="{31CEAE9B-10F1-48FF-AA7A-C1E740F724F5}" type="pres">
      <dgm:prSet presAssocID="{C51E2908-0BB8-43C2-8C83-E26DF379347F}" presName="ChildAccent" presStyleLbl="solidFgAcc1" presStyleIdx="13" presStyleCnt="20"/>
      <dgm:spPr/>
    </dgm:pt>
    <dgm:pt modelId="{EE2E3227-4DEF-4DAC-B566-ED5BEA818445}" type="pres">
      <dgm:prSet presAssocID="{C51E2908-0BB8-43C2-8C83-E26DF379347F}" presName="Child" presStyleLbl="revTx" presStyleIdx="15" presStyleCnt="22">
        <dgm:presLayoutVars>
          <dgm:chMax val="0"/>
          <dgm:chPref val="0"/>
          <dgm:bulletEnabled val="1"/>
        </dgm:presLayoutVars>
      </dgm:prSet>
      <dgm:spPr/>
    </dgm:pt>
    <dgm:pt modelId="{8D59B58E-21C1-4D38-A66C-1EDB0D57CBE7}" type="pres">
      <dgm:prSet presAssocID="{13647CFB-C5A3-45E0-AD3F-6734362FF9EF}" presName="childComposite" presStyleCnt="0">
        <dgm:presLayoutVars>
          <dgm:chMax val="0"/>
          <dgm:chPref val="0"/>
        </dgm:presLayoutVars>
      </dgm:prSet>
      <dgm:spPr/>
    </dgm:pt>
    <dgm:pt modelId="{EB0BED90-8235-49B9-8E5D-B8BDB529BAC4}" type="pres">
      <dgm:prSet presAssocID="{13647CFB-C5A3-45E0-AD3F-6734362FF9EF}" presName="ChildAccent" presStyleLbl="solidFgAcc1" presStyleIdx="14" presStyleCnt="20"/>
      <dgm:spPr/>
    </dgm:pt>
    <dgm:pt modelId="{40DA5E4C-5DD2-4391-BB96-09A14BD254FC}" type="pres">
      <dgm:prSet presAssocID="{13647CFB-C5A3-45E0-AD3F-6734362FF9EF}" presName="Child" presStyleLbl="revTx" presStyleIdx="16" presStyleCnt="22">
        <dgm:presLayoutVars>
          <dgm:chMax val="0"/>
          <dgm:chPref val="0"/>
          <dgm:bulletEnabled val="1"/>
        </dgm:presLayoutVars>
      </dgm:prSet>
      <dgm:spPr/>
    </dgm:pt>
    <dgm:pt modelId="{AFB2399C-5C26-4ACB-8BC7-4DD511C11BA9}" type="pres">
      <dgm:prSet presAssocID="{53CE1AD2-6A16-4F03-B174-8EB46E296C8B}" presName="childComposite" presStyleCnt="0">
        <dgm:presLayoutVars>
          <dgm:chMax val="0"/>
          <dgm:chPref val="0"/>
        </dgm:presLayoutVars>
      </dgm:prSet>
      <dgm:spPr/>
    </dgm:pt>
    <dgm:pt modelId="{12754BC4-3DA4-496B-A254-F77610334BE4}" type="pres">
      <dgm:prSet presAssocID="{53CE1AD2-6A16-4F03-B174-8EB46E296C8B}" presName="ChildAccent" presStyleLbl="solidFgAcc1" presStyleIdx="15" presStyleCnt="20"/>
      <dgm:spPr/>
    </dgm:pt>
    <dgm:pt modelId="{F867A91C-029C-41AC-B1A1-643CF1CF9164}" type="pres">
      <dgm:prSet presAssocID="{53CE1AD2-6A16-4F03-B174-8EB46E296C8B}" presName="Child" presStyleLbl="revTx" presStyleIdx="17" presStyleCnt="22">
        <dgm:presLayoutVars>
          <dgm:chMax val="0"/>
          <dgm:chPref val="0"/>
          <dgm:bulletEnabled val="1"/>
        </dgm:presLayoutVars>
      </dgm:prSet>
      <dgm:spPr/>
    </dgm:pt>
    <dgm:pt modelId="{FD8B9DAC-B28C-41C0-829E-1F2BA6345CE3}" type="pres">
      <dgm:prSet presAssocID="{443A8F25-949B-4663-B076-B7F980214273}" presName="childComposite" presStyleCnt="0">
        <dgm:presLayoutVars>
          <dgm:chMax val="0"/>
          <dgm:chPref val="0"/>
        </dgm:presLayoutVars>
      </dgm:prSet>
      <dgm:spPr/>
    </dgm:pt>
    <dgm:pt modelId="{C0D84DB9-A8D8-42BF-92DE-A88319B9274F}" type="pres">
      <dgm:prSet presAssocID="{443A8F25-949B-4663-B076-B7F980214273}" presName="ChildAccent" presStyleLbl="solidFgAcc1" presStyleIdx="16" presStyleCnt="20"/>
      <dgm:spPr/>
    </dgm:pt>
    <dgm:pt modelId="{4E7375E4-2918-4AD1-961C-A23553A8E8AF}" type="pres">
      <dgm:prSet presAssocID="{443A8F25-949B-4663-B076-B7F980214273}" presName="Child" presStyleLbl="revTx" presStyleIdx="18" presStyleCnt="22">
        <dgm:presLayoutVars>
          <dgm:chMax val="0"/>
          <dgm:chPref val="0"/>
          <dgm:bulletEnabled val="1"/>
        </dgm:presLayoutVars>
      </dgm:prSet>
      <dgm:spPr/>
    </dgm:pt>
    <dgm:pt modelId="{03DC4480-D9EC-44F3-8045-5163DC909A31}" type="pres">
      <dgm:prSet presAssocID="{5BDFDED6-B56D-42F2-805B-F1CF2C427AA9}" presName="childComposite" presStyleCnt="0">
        <dgm:presLayoutVars>
          <dgm:chMax val="0"/>
          <dgm:chPref val="0"/>
        </dgm:presLayoutVars>
      </dgm:prSet>
      <dgm:spPr/>
    </dgm:pt>
    <dgm:pt modelId="{823086BE-1877-49BF-9CF9-284EFC47188E}" type="pres">
      <dgm:prSet presAssocID="{5BDFDED6-B56D-42F2-805B-F1CF2C427AA9}" presName="ChildAccent" presStyleLbl="solidFgAcc1" presStyleIdx="17" presStyleCnt="20"/>
      <dgm:spPr/>
    </dgm:pt>
    <dgm:pt modelId="{A8944B85-A9DE-4019-AD5F-81BA7609696B}" type="pres">
      <dgm:prSet presAssocID="{5BDFDED6-B56D-42F2-805B-F1CF2C427AA9}" presName="Child" presStyleLbl="revTx" presStyleIdx="19" presStyleCnt="22">
        <dgm:presLayoutVars>
          <dgm:chMax val="0"/>
          <dgm:chPref val="0"/>
          <dgm:bulletEnabled val="1"/>
        </dgm:presLayoutVars>
      </dgm:prSet>
      <dgm:spPr/>
    </dgm:pt>
    <dgm:pt modelId="{8ECC0375-9F26-4ABE-9EEC-ADFCC2F0C61E}" type="pres">
      <dgm:prSet presAssocID="{78CEBB85-F450-4560-8F74-736687FA793E}" presName="childComposite" presStyleCnt="0">
        <dgm:presLayoutVars>
          <dgm:chMax val="0"/>
          <dgm:chPref val="0"/>
        </dgm:presLayoutVars>
      </dgm:prSet>
      <dgm:spPr/>
    </dgm:pt>
    <dgm:pt modelId="{B7B52EC3-1C25-4F82-9D47-A20B21C50FE7}" type="pres">
      <dgm:prSet presAssocID="{78CEBB85-F450-4560-8F74-736687FA793E}" presName="ChildAccent" presStyleLbl="solidFgAcc1" presStyleIdx="18" presStyleCnt="20"/>
      <dgm:spPr/>
    </dgm:pt>
    <dgm:pt modelId="{9C0E251F-FA37-4D4A-BCED-A0946707690E}" type="pres">
      <dgm:prSet presAssocID="{78CEBB85-F450-4560-8F74-736687FA793E}" presName="Child" presStyleLbl="revTx" presStyleIdx="20" presStyleCnt="22">
        <dgm:presLayoutVars>
          <dgm:chMax val="0"/>
          <dgm:chPref val="0"/>
          <dgm:bulletEnabled val="1"/>
        </dgm:presLayoutVars>
      </dgm:prSet>
      <dgm:spPr/>
    </dgm:pt>
    <dgm:pt modelId="{3C328F49-524A-46E1-96F9-41E3C2F0687E}" type="pres">
      <dgm:prSet presAssocID="{438EF194-2082-4BD3-9EBD-C75C7CCA64F3}" presName="childComposite" presStyleCnt="0">
        <dgm:presLayoutVars>
          <dgm:chMax val="0"/>
          <dgm:chPref val="0"/>
        </dgm:presLayoutVars>
      </dgm:prSet>
      <dgm:spPr/>
    </dgm:pt>
    <dgm:pt modelId="{457D92C0-B8FB-4D3A-9FF3-51BBEAFCDD71}" type="pres">
      <dgm:prSet presAssocID="{438EF194-2082-4BD3-9EBD-C75C7CCA64F3}" presName="ChildAccent" presStyleLbl="solidFgAcc1" presStyleIdx="19" presStyleCnt="20"/>
      <dgm:spPr/>
    </dgm:pt>
    <dgm:pt modelId="{4E34EB95-1AB4-4753-91BF-B742B5AC11DF}" type="pres">
      <dgm:prSet presAssocID="{438EF194-2082-4BD3-9EBD-C75C7CCA64F3}" presName="Child" presStyleLbl="revTx" presStyleIdx="21" presStyleCnt="22">
        <dgm:presLayoutVars>
          <dgm:chMax val="0"/>
          <dgm:chPref val="0"/>
          <dgm:bulletEnabled val="1"/>
        </dgm:presLayoutVars>
      </dgm:prSet>
      <dgm:spPr/>
    </dgm:pt>
  </dgm:ptLst>
  <dgm:cxnLst>
    <dgm:cxn modelId="{2C40600F-D94F-4E0B-9565-8584F15330DB}" type="presOf" srcId="{5BDFDED6-B56D-42F2-805B-F1CF2C427AA9}" destId="{A8944B85-A9DE-4019-AD5F-81BA7609696B}" srcOrd="0" destOrd="0" presId="urn:microsoft.com/office/officeart/2008/layout/SquareAccentList"/>
    <dgm:cxn modelId="{B456740F-92DE-4B6A-9C29-8B98DE87F77B}" srcId="{F78FABD2-AFAD-42A7-8952-1A2D9026B606}" destId="{239A3302-62CD-4DA5-BF33-89AED5D6697B}" srcOrd="4" destOrd="0" parTransId="{3D488259-7AD4-4C7E-9B13-5F66FF39EB6F}" sibTransId="{8CC16ACD-8E4F-4116-AB71-F12EA770A974}"/>
    <dgm:cxn modelId="{9660071F-DF0C-4B54-BB44-832B2A8976F4}" type="presOf" srcId="{443A8F25-949B-4663-B076-B7F980214273}" destId="{4E7375E4-2918-4AD1-961C-A23553A8E8AF}" srcOrd="0" destOrd="0" presId="urn:microsoft.com/office/officeart/2008/layout/SquareAccentList"/>
    <dgm:cxn modelId="{44599D39-3EE1-481A-AE8F-44132BD8A276}" srcId="{F78FABD2-AFAD-42A7-8952-1A2D9026B606}" destId="{E72C4062-36B6-4E8B-8FBB-E4FA4B4C41ED}" srcOrd="5" destOrd="0" parTransId="{F6D84203-8ABC-4C2E-BF50-91C585F37256}" sibTransId="{13A2627B-6F4B-44BB-8EBC-C6AA407BEB17}"/>
    <dgm:cxn modelId="{36C4145E-D91E-4915-93E7-3743AB9F4ECD}" type="presOf" srcId="{438EF194-2082-4BD3-9EBD-C75C7CCA64F3}" destId="{4E34EB95-1AB4-4753-91BF-B742B5AC11DF}" srcOrd="0" destOrd="0" presId="urn:microsoft.com/office/officeart/2008/layout/SquareAccentList"/>
    <dgm:cxn modelId="{343E3861-C157-4016-B092-3FB4C0855C25}" type="presOf" srcId="{C51E2908-0BB8-43C2-8C83-E26DF379347F}" destId="{EE2E3227-4DEF-4DAC-B566-ED5BEA818445}" srcOrd="0" destOrd="0" presId="urn:microsoft.com/office/officeart/2008/layout/SquareAccentList"/>
    <dgm:cxn modelId="{B6312265-4BAD-4388-84CA-DB93B2753DB2}" srcId="{324743A1-A1FC-48A5-BC3B-6F5430DAE6F4}" destId="{CC0A4076-B72F-47DD-B80B-08C36532AC9C}" srcOrd="1" destOrd="0" parTransId="{87C4FF25-C7BD-42F6-8820-E0EBA5473163}" sibTransId="{7BC77549-3662-4019-98EF-299D5727F478}"/>
    <dgm:cxn modelId="{FA856965-C4A7-464E-9A81-F914B70E7105}" srcId="{324743A1-A1FC-48A5-BC3B-6F5430DAE6F4}" destId="{443A8F25-949B-4663-B076-B7F980214273}" srcOrd="6" destOrd="0" parTransId="{657F6C82-3297-4E08-B7A9-1B5986A4A17D}" sibTransId="{BC3DC4B1-2B05-4CC6-84A7-2015C60CB7BB}"/>
    <dgm:cxn modelId="{376C8347-A397-46B3-960D-DB380B53CD86}" srcId="{F78FABD2-AFAD-42A7-8952-1A2D9026B606}" destId="{D87F18E7-C65D-4BBB-80B0-3983E65AF862}" srcOrd="7" destOrd="0" parTransId="{34B4FAFC-545C-45B0-8F4F-ECE0768FE20D}" sibTransId="{1737A2BD-E504-4F9B-A638-7B734F5B47D5}"/>
    <dgm:cxn modelId="{62F01949-1CA0-4469-8872-0BF8DC3489F6}" type="presOf" srcId="{2D316DEE-E95F-4E63-A102-CF1576632595}" destId="{529A5564-9956-4670-8F7D-7B00E133ECB2}" srcOrd="0" destOrd="0" presId="urn:microsoft.com/office/officeart/2008/layout/SquareAccentList"/>
    <dgm:cxn modelId="{17F9064C-9842-429E-8936-9AAF70EF616F}" srcId="{F78FABD2-AFAD-42A7-8952-1A2D9026B606}" destId="{1431483C-11A6-4462-AF9B-47B723511376}" srcOrd="8" destOrd="0" parTransId="{C8AB4AF7-E9DD-4EB8-9DBB-8DEE7604C8A8}" sibTransId="{AE706E00-9914-4D05-BFAD-839BF4C354D4}"/>
    <dgm:cxn modelId="{2776114C-5BBD-4E99-A606-DBD0642E4FF3}" type="presOf" srcId="{760F5D0C-8356-4EC8-9140-B9F2F16B6F4F}" destId="{5C4AE36B-550E-4CEA-B51D-5E085034E668}" srcOrd="0" destOrd="0" presId="urn:microsoft.com/office/officeart/2008/layout/SquareAccentList"/>
    <dgm:cxn modelId="{DFE6DE4C-3F4B-4E5B-9180-76F40CE9C378}" type="presOf" srcId="{05111491-EE96-4FFF-94A0-CFDC7699C2EC}" destId="{A55AFFBB-6E77-444A-901F-4F12514F30E5}" srcOrd="0" destOrd="0" presId="urn:microsoft.com/office/officeart/2008/layout/SquareAccentList"/>
    <dgm:cxn modelId="{F5592D6E-0885-47B6-AAC8-37DFD0698340}" srcId="{324743A1-A1FC-48A5-BC3B-6F5430DAE6F4}" destId="{53CE1AD2-6A16-4F03-B174-8EB46E296C8B}" srcOrd="5" destOrd="0" parTransId="{1D409F6A-47C5-4709-837D-0131BC02CB9F}" sibTransId="{F52EE7E5-1C57-4BFB-91D7-C88DB55107D7}"/>
    <dgm:cxn modelId="{C29BE74E-EC9C-40B0-9385-DA5E28DFE9BC}" type="presOf" srcId="{239A3302-62CD-4DA5-BF33-89AED5D6697B}" destId="{6669AAA7-8205-4C64-BC64-FCB824B438FB}" srcOrd="0" destOrd="0" presId="urn:microsoft.com/office/officeart/2008/layout/SquareAccentList"/>
    <dgm:cxn modelId="{A6142351-0D50-43A9-8351-A5F1A179661A}" type="presOf" srcId="{53CE1AD2-6A16-4F03-B174-8EB46E296C8B}" destId="{F867A91C-029C-41AC-B1A1-643CF1CF9164}" srcOrd="0" destOrd="0" presId="urn:microsoft.com/office/officeart/2008/layout/SquareAccentList"/>
    <dgm:cxn modelId="{B3BB0B7F-04B1-43EE-9C02-2DBBB2A484B8}" srcId="{324743A1-A1FC-48A5-BC3B-6F5430DAE6F4}" destId="{C51E2908-0BB8-43C2-8C83-E26DF379347F}" srcOrd="3" destOrd="0" parTransId="{52C77263-A4E7-4800-AA7A-C00CAE0A43A1}" sibTransId="{57EB13A6-0796-44F8-AE45-22E365001172}"/>
    <dgm:cxn modelId="{636E6C7F-B785-414E-B1CD-75B4B423A002}" type="presOf" srcId="{C73820C6-3B9C-4B61-A543-37EBFF249FBC}" destId="{8D86550E-B5CA-41FF-980F-26B117D3580A}" srcOrd="0" destOrd="0" presId="urn:microsoft.com/office/officeart/2008/layout/SquareAccentList"/>
    <dgm:cxn modelId="{2BB9B585-ABA6-45E9-B690-8E044200D0A8}" type="presOf" srcId="{13647CFB-C5A3-45E0-AD3F-6734362FF9EF}" destId="{40DA5E4C-5DD2-4391-BB96-09A14BD254FC}" srcOrd="0" destOrd="0" presId="urn:microsoft.com/office/officeart/2008/layout/SquareAccentList"/>
    <dgm:cxn modelId="{E7878C86-592A-4E50-869E-2031BE963BC0}" type="presOf" srcId="{AB47D4A8-F558-447B-8DBD-4D6C3A340271}" destId="{7B8245AC-1861-4E59-A289-266D7E21F90B}" srcOrd="0" destOrd="0" presId="urn:microsoft.com/office/officeart/2008/layout/SquareAccentList"/>
    <dgm:cxn modelId="{43EC3E87-F2F2-4C10-9573-FF054984D95F}" type="presOf" srcId="{E72C4062-36B6-4E8B-8FBB-E4FA4B4C41ED}" destId="{5111EDCF-08BA-4DA5-A884-2961D04B44E1}" srcOrd="0" destOrd="0" presId="urn:microsoft.com/office/officeart/2008/layout/SquareAccentList"/>
    <dgm:cxn modelId="{D6AD8889-6BBF-4181-9CB3-F9A497897DAD}" type="presOf" srcId="{D87F18E7-C65D-4BBB-80B0-3983E65AF862}" destId="{DFAA3CF0-1DB5-4FAC-BBC8-E96887058D89}" srcOrd="0" destOrd="0" presId="urn:microsoft.com/office/officeart/2008/layout/SquareAccentList"/>
    <dgm:cxn modelId="{2EC55D8B-4E18-4D9B-A3C1-FFDDAC7A1E92}" type="presOf" srcId="{4BBC8AC9-191C-4C30-9AF5-CF37908E8FF0}" destId="{69C23EDE-679B-4A8D-8738-125D3B330B89}" srcOrd="0" destOrd="0" presId="urn:microsoft.com/office/officeart/2008/layout/SquareAccentList"/>
    <dgm:cxn modelId="{C3D9AA96-D6BD-4637-9C4F-68E7A9D48EA0}" srcId="{F78FABD2-AFAD-42A7-8952-1A2D9026B606}" destId="{7EFC88FC-D2E4-493B-85DA-C76B34C6BA1B}" srcOrd="0" destOrd="0" parTransId="{FD2645AE-5F4F-4B8B-8FBE-6B0E8983637B}" sibTransId="{461412D0-A6E9-47B1-9543-14A5B60CA403}"/>
    <dgm:cxn modelId="{71F03B9F-D3A9-4823-9195-58CBE2BFE1ED}" srcId="{F78FABD2-AFAD-42A7-8952-1A2D9026B606}" destId="{4BBC8AC9-191C-4C30-9AF5-CF37908E8FF0}" srcOrd="1" destOrd="0" parTransId="{4E7AC8C2-BC89-4847-B4F8-C44FC567B9C5}" sibTransId="{110E031F-8754-4B65-A2EB-8410F7CE90BA}"/>
    <dgm:cxn modelId="{03F0EBA2-4E0D-4820-B67F-7F780ADD2F96}" srcId="{324743A1-A1FC-48A5-BC3B-6F5430DAE6F4}" destId="{2D316DEE-E95F-4E63-A102-CF1576632595}" srcOrd="0" destOrd="0" parTransId="{F10E666B-AE46-408A-AD0D-88D2D1110DF3}" sibTransId="{AC3500F2-222D-46E2-A61C-7FA2867401E7}"/>
    <dgm:cxn modelId="{73DA1CA5-726E-49A8-A983-9561D900CC23}" type="presOf" srcId="{F78FABD2-AFAD-42A7-8952-1A2D9026B606}" destId="{17016C71-90AE-4674-868F-AFD5644D53B1}" srcOrd="0" destOrd="0" presId="urn:microsoft.com/office/officeart/2008/layout/SquareAccentList"/>
    <dgm:cxn modelId="{421657A8-7C65-4B93-B953-ACC4227FC658}" srcId="{F78FABD2-AFAD-42A7-8952-1A2D9026B606}" destId="{72315D7E-20A4-406E-9BD6-793203D6D963}" srcOrd="3" destOrd="0" parTransId="{5669997C-F78E-4123-B485-EC8BB17B7D52}" sibTransId="{3A47577B-131D-4E07-A2EF-ABD9A68DEE76}"/>
    <dgm:cxn modelId="{DE1777A9-6E42-497D-B929-309629E3342E}" srcId="{F78FABD2-AFAD-42A7-8952-1A2D9026B606}" destId="{760F5D0C-8356-4EC8-9140-B9F2F16B6F4F}" srcOrd="9" destOrd="0" parTransId="{8E7A232F-19A7-4B26-A949-6132912B77F6}" sibTransId="{0FACA6D7-239B-453E-B343-CA51930E2F0D}"/>
    <dgm:cxn modelId="{931501AE-60D8-4256-A5DA-8A4193A916C2}" type="presOf" srcId="{CC0A4076-B72F-47DD-B80B-08C36532AC9C}" destId="{88F0A894-FBDB-4439-B90B-A53ABEF645C4}" srcOrd="0" destOrd="0" presId="urn:microsoft.com/office/officeart/2008/layout/SquareAccentList"/>
    <dgm:cxn modelId="{058CA8AF-538F-4DF9-BC7F-FC1985956828}" srcId="{324743A1-A1FC-48A5-BC3B-6F5430DAE6F4}" destId="{78CEBB85-F450-4560-8F74-736687FA793E}" srcOrd="8" destOrd="0" parTransId="{650EDC4F-64A3-449C-A8FE-0E7A36A4DA16}" sibTransId="{243D7C00-63CC-4B63-A784-22E9885FE3D3}"/>
    <dgm:cxn modelId="{CCB91FB3-0AFD-4F72-9E3E-B00E9CC061C7}" srcId="{324743A1-A1FC-48A5-BC3B-6F5430DAE6F4}" destId="{31F92232-84A0-468E-8FB7-72EF3D1B28CC}" srcOrd="2" destOrd="0" parTransId="{1E18E41A-513C-457E-BB1B-1A5D5A1BAF15}" sibTransId="{FFAE0AE3-28C6-41C3-95A7-1FE7269FD789}"/>
    <dgm:cxn modelId="{D9D586C1-A1A5-41F0-80C5-AE73A1CFE408}" srcId="{324743A1-A1FC-48A5-BC3B-6F5430DAE6F4}" destId="{438EF194-2082-4BD3-9EBD-C75C7CCA64F3}" srcOrd="9" destOrd="0" parTransId="{0E891A16-029E-49D0-B386-844F2AD40EA4}" sibTransId="{58AADABE-49BE-4EB8-9D82-2310BFB50F61}"/>
    <dgm:cxn modelId="{A0C89DCE-79D1-4796-A8DE-570E68F6289A}" srcId="{C73820C6-3B9C-4B61-A543-37EBFF249FBC}" destId="{324743A1-A1FC-48A5-BC3B-6F5430DAE6F4}" srcOrd="1" destOrd="0" parTransId="{1353A30D-D231-40E2-867A-DCBB5547AC0F}" sibTransId="{0D47E3DC-9BC9-4DB6-B05D-FBEC16621C47}"/>
    <dgm:cxn modelId="{59D8EDD2-9226-4870-A844-48C3CB2FA961}" srcId="{324743A1-A1FC-48A5-BC3B-6F5430DAE6F4}" destId="{5BDFDED6-B56D-42F2-805B-F1CF2C427AA9}" srcOrd="7" destOrd="0" parTransId="{AAEA10C6-F118-447B-AFBF-ADB54F732E41}" sibTransId="{A2DD21F9-3C53-42D7-A18D-9E0346D92AC1}"/>
    <dgm:cxn modelId="{CAABD7D5-D616-4C7D-BA75-6CCBE53A9F14}" srcId="{F78FABD2-AFAD-42A7-8952-1A2D9026B606}" destId="{05111491-EE96-4FFF-94A0-CFDC7699C2EC}" srcOrd="2" destOrd="0" parTransId="{CEF4145D-20D4-439F-B8E4-D20EB4B8B13D}" sibTransId="{FF7899DA-E877-4926-9DF9-90AB7CF073FD}"/>
    <dgm:cxn modelId="{B0F571DA-E600-4D66-B2DE-7356F7DA5DB8}" type="presOf" srcId="{78CEBB85-F450-4560-8F74-736687FA793E}" destId="{9C0E251F-FA37-4D4A-BCED-A0946707690E}" srcOrd="0" destOrd="0" presId="urn:microsoft.com/office/officeart/2008/layout/SquareAccentList"/>
    <dgm:cxn modelId="{158128DB-2C8C-4ECA-9B36-5D302A8CF2F2}" type="presOf" srcId="{1431483C-11A6-4462-AF9B-47B723511376}" destId="{CAC491C6-4DDC-4D79-86EA-36B841CA86DF}" srcOrd="0" destOrd="0" presId="urn:microsoft.com/office/officeart/2008/layout/SquareAccentList"/>
    <dgm:cxn modelId="{E4C5DCDC-5017-42FE-B028-D21B3B6C7D59}" type="presOf" srcId="{31F92232-84A0-468E-8FB7-72EF3D1B28CC}" destId="{6E8F51C6-2DA9-4A23-A0ED-DA673E9BA390}" srcOrd="0" destOrd="0" presId="urn:microsoft.com/office/officeart/2008/layout/SquareAccentList"/>
    <dgm:cxn modelId="{3FB149DF-1B4D-4AB5-9A6D-7A681DCFAE8B}" srcId="{324743A1-A1FC-48A5-BC3B-6F5430DAE6F4}" destId="{13647CFB-C5A3-45E0-AD3F-6734362FF9EF}" srcOrd="4" destOrd="0" parTransId="{A353CE7C-3A64-4245-97BE-8DDA7F6368CB}" sibTransId="{EB7DE162-9D35-494A-A245-CF3A5431F8FF}"/>
    <dgm:cxn modelId="{F9F382E1-47B0-4A36-BE74-153524168C52}" type="presOf" srcId="{324743A1-A1FC-48A5-BC3B-6F5430DAE6F4}" destId="{F5950DA7-305B-43CB-B41D-24937207F7D6}" srcOrd="0" destOrd="0" presId="urn:microsoft.com/office/officeart/2008/layout/SquareAccentList"/>
    <dgm:cxn modelId="{2698E2E2-A767-401C-AE9A-4A9E15DA7A04}" srcId="{C73820C6-3B9C-4B61-A543-37EBFF249FBC}" destId="{F78FABD2-AFAD-42A7-8952-1A2D9026B606}" srcOrd="0" destOrd="0" parTransId="{FAAE173F-324B-4E55-AAB9-7ED88A5ABAC2}" sibTransId="{691E9649-D682-4219-8F93-E83836BB6925}"/>
    <dgm:cxn modelId="{6EBB49E5-CA21-4710-9A5C-B341C4ECE6ED}" type="presOf" srcId="{7EFC88FC-D2E4-493B-85DA-C76B34C6BA1B}" destId="{DB48F2E6-E14D-4431-A27C-BCE182F68F6B}" srcOrd="0" destOrd="0" presId="urn:microsoft.com/office/officeart/2008/layout/SquareAccentList"/>
    <dgm:cxn modelId="{6DBF04EE-49B9-4BD1-9B3B-766D21123A22}" srcId="{F78FABD2-AFAD-42A7-8952-1A2D9026B606}" destId="{AB47D4A8-F558-447B-8DBD-4D6C3A340271}" srcOrd="6" destOrd="0" parTransId="{C81806D5-039E-4810-91CB-995BCE10D51A}" sibTransId="{CD9EAC43-F8FA-4238-BE27-7CB7744E087C}"/>
    <dgm:cxn modelId="{15D9A5F7-07B8-4D3D-96D6-168AB179477D}" type="presOf" srcId="{72315D7E-20A4-406E-9BD6-793203D6D963}" destId="{AEA7DA44-6BCD-4BB7-BAFA-D2F7A0811806}" srcOrd="0" destOrd="0" presId="urn:microsoft.com/office/officeart/2008/layout/SquareAccentList"/>
    <dgm:cxn modelId="{21C113F9-EA2D-48A8-91FC-37701B7C6EC0}" type="presParOf" srcId="{8D86550E-B5CA-41FF-980F-26B117D3580A}" destId="{C7A1D39D-A1EA-42A0-9AB1-543FCF4BDF07}" srcOrd="0" destOrd="0" presId="urn:microsoft.com/office/officeart/2008/layout/SquareAccentList"/>
    <dgm:cxn modelId="{D520BB8F-31FE-4098-8826-131C2755EF55}" type="presParOf" srcId="{C7A1D39D-A1EA-42A0-9AB1-543FCF4BDF07}" destId="{07F76FB6-0230-41C2-829F-0591327F1F4D}" srcOrd="0" destOrd="0" presId="urn:microsoft.com/office/officeart/2008/layout/SquareAccentList"/>
    <dgm:cxn modelId="{F6C5159F-5DBB-4B40-812B-34651CA743CD}" type="presParOf" srcId="{07F76FB6-0230-41C2-829F-0591327F1F4D}" destId="{C3148D29-1766-44A5-B228-06F32789B7C6}" srcOrd="0" destOrd="0" presId="urn:microsoft.com/office/officeart/2008/layout/SquareAccentList"/>
    <dgm:cxn modelId="{6A7F519B-2D14-4A68-9AD7-62245CDC29F8}" type="presParOf" srcId="{07F76FB6-0230-41C2-829F-0591327F1F4D}" destId="{E1FF3A24-5B6E-4BC8-B61D-31BC9C2EDF4B}" srcOrd="1" destOrd="0" presId="urn:microsoft.com/office/officeart/2008/layout/SquareAccentList"/>
    <dgm:cxn modelId="{E1C2B939-54E3-4382-859A-68C88E8B7D1C}" type="presParOf" srcId="{07F76FB6-0230-41C2-829F-0591327F1F4D}" destId="{17016C71-90AE-4674-868F-AFD5644D53B1}" srcOrd="2" destOrd="0" presId="urn:microsoft.com/office/officeart/2008/layout/SquareAccentList"/>
    <dgm:cxn modelId="{869EFE3B-459B-4D80-B4F1-A19096ADBDB9}" type="presParOf" srcId="{C7A1D39D-A1EA-42A0-9AB1-543FCF4BDF07}" destId="{66EC625A-187F-4707-82AA-9F7E153298BB}" srcOrd="1" destOrd="0" presId="urn:microsoft.com/office/officeart/2008/layout/SquareAccentList"/>
    <dgm:cxn modelId="{E729C481-2CC1-4EC4-88A2-BAB645A5657B}" type="presParOf" srcId="{66EC625A-187F-4707-82AA-9F7E153298BB}" destId="{60664976-D175-41EF-BF61-859ECDA3C701}" srcOrd="0" destOrd="0" presId="urn:microsoft.com/office/officeart/2008/layout/SquareAccentList"/>
    <dgm:cxn modelId="{E3D937EA-8902-477B-B2EC-915B87A7A14B}" type="presParOf" srcId="{60664976-D175-41EF-BF61-859ECDA3C701}" destId="{56925C1A-BBDD-4E98-9642-F5D5DCF4E200}" srcOrd="0" destOrd="0" presId="urn:microsoft.com/office/officeart/2008/layout/SquareAccentList"/>
    <dgm:cxn modelId="{5E24ACC1-1995-4BB1-AA05-CEAF31576EED}" type="presParOf" srcId="{60664976-D175-41EF-BF61-859ECDA3C701}" destId="{DB48F2E6-E14D-4431-A27C-BCE182F68F6B}" srcOrd="1" destOrd="0" presId="urn:microsoft.com/office/officeart/2008/layout/SquareAccentList"/>
    <dgm:cxn modelId="{A71F5FF3-8674-4621-B72C-467B949A044A}" type="presParOf" srcId="{66EC625A-187F-4707-82AA-9F7E153298BB}" destId="{1772E89E-A8B1-4C70-BBE2-17A3349BB0E6}" srcOrd="1" destOrd="0" presId="urn:microsoft.com/office/officeart/2008/layout/SquareAccentList"/>
    <dgm:cxn modelId="{6181A9CF-18AD-414C-9D36-DB3CA998932E}" type="presParOf" srcId="{1772E89E-A8B1-4C70-BBE2-17A3349BB0E6}" destId="{DFA56542-901F-4B2C-9C9F-A7BF738CE9A6}" srcOrd="0" destOrd="0" presId="urn:microsoft.com/office/officeart/2008/layout/SquareAccentList"/>
    <dgm:cxn modelId="{FE1EAD94-5DD5-4E5E-B354-CB5B56D7C814}" type="presParOf" srcId="{1772E89E-A8B1-4C70-BBE2-17A3349BB0E6}" destId="{69C23EDE-679B-4A8D-8738-125D3B330B89}" srcOrd="1" destOrd="0" presId="urn:microsoft.com/office/officeart/2008/layout/SquareAccentList"/>
    <dgm:cxn modelId="{92689473-5122-46FE-9DE1-AD04014E701E}" type="presParOf" srcId="{66EC625A-187F-4707-82AA-9F7E153298BB}" destId="{5DED7F10-DE57-4A3B-B70D-623C6FEA3CCB}" srcOrd="2" destOrd="0" presId="urn:microsoft.com/office/officeart/2008/layout/SquareAccentList"/>
    <dgm:cxn modelId="{778C66C0-86D7-474C-A27B-2C8A0B88AB8B}" type="presParOf" srcId="{5DED7F10-DE57-4A3B-B70D-623C6FEA3CCB}" destId="{3F8650ED-AC73-4140-83E7-1624EBC9889B}" srcOrd="0" destOrd="0" presId="urn:microsoft.com/office/officeart/2008/layout/SquareAccentList"/>
    <dgm:cxn modelId="{C153888B-F3C2-4841-81D8-2AE334949CB5}" type="presParOf" srcId="{5DED7F10-DE57-4A3B-B70D-623C6FEA3CCB}" destId="{A55AFFBB-6E77-444A-901F-4F12514F30E5}" srcOrd="1" destOrd="0" presId="urn:microsoft.com/office/officeart/2008/layout/SquareAccentList"/>
    <dgm:cxn modelId="{FA2271D0-8567-4A25-97D4-18C01AB98ECE}" type="presParOf" srcId="{66EC625A-187F-4707-82AA-9F7E153298BB}" destId="{978288B9-2535-41CF-BAE4-C2E9FB8C75C5}" srcOrd="3" destOrd="0" presId="urn:microsoft.com/office/officeart/2008/layout/SquareAccentList"/>
    <dgm:cxn modelId="{75B78BB7-90C5-4B62-A77D-F52171019404}" type="presParOf" srcId="{978288B9-2535-41CF-BAE4-C2E9FB8C75C5}" destId="{DBD9C5BA-0E8D-4BB7-B879-C40B70777BAB}" srcOrd="0" destOrd="0" presId="urn:microsoft.com/office/officeart/2008/layout/SquareAccentList"/>
    <dgm:cxn modelId="{D812CADC-199B-41FF-9C9D-FA7E43A8016C}" type="presParOf" srcId="{978288B9-2535-41CF-BAE4-C2E9FB8C75C5}" destId="{AEA7DA44-6BCD-4BB7-BAFA-D2F7A0811806}" srcOrd="1" destOrd="0" presId="urn:microsoft.com/office/officeart/2008/layout/SquareAccentList"/>
    <dgm:cxn modelId="{ED379521-8A09-408A-9B00-36EAFE60B0DC}" type="presParOf" srcId="{66EC625A-187F-4707-82AA-9F7E153298BB}" destId="{7995C054-981A-4B4C-A203-21C1332C313B}" srcOrd="4" destOrd="0" presId="urn:microsoft.com/office/officeart/2008/layout/SquareAccentList"/>
    <dgm:cxn modelId="{653AD9F1-AB2D-4772-BE1F-7D36D0A6BBDD}" type="presParOf" srcId="{7995C054-981A-4B4C-A203-21C1332C313B}" destId="{763DD9BC-6841-42CB-94EE-DB5966BA8228}" srcOrd="0" destOrd="0" presId="urn:microsoft.com/office/officeart/2008/layout/SquareAccentList"/>
    <dgm:cxn modelId="{158EF172-5FDA-4EC3-9EC5-49182D461C20}" type="presParOf" srcId="{7995C054-981A-4B4C-A203-21C1332C313B}" destId="{6669AAA7-8205-4C64-BC64-FCB824B438FB}" srcOrd="1" destOrd="0" presId="urn:microsoft.com/office/officeart/2008/layout/SquareAccentList"/>
    <dgm:cxn modelId="{112E77BC-316D-410A-8EC4-4F6BC603BAC5}" type="presParOf" srcId="{66EC625A-187F-4707-82AA-9F7E153298BB}" destId="{BA37FEC2-F0C3-4822-8E29-15F4A19911FE}" srcOrd="5" destOrd="0" presId="urn:microsoft.com/office/officeart/2008/layout/SquareAccentList"/>
    <dgm:cxn modelId="{49D31201-8DB5-4C64-82B6-990828030E7E}" type="presParOf" srcId="{BA37FEC2-F0C3-4822-8E29-15F4A19911FE}" destId="{F9D6553E-D472-4DCD-B71E-E0DBDDC3852C}" srcOrd="0" destOrd="0" presId="urn:microsoft.com/office/officeart/2008/layout/SquareAccentList"/>
    <dgm:cxn modelId="{051E1B37-A2EE-40C3-98B4-BE32176EFA7A}" type="presParOf" srcId="{BA37FEC2-F0C3-4822-8E29-15F4A19911FE}" destId="{5111EDCF-08BA-4DA5-A884-2961D04B44E1}" srcOrd="1" destOrd="0" presId="urn:microsoft.com/office/officeart/2008/layout/SquareAccentList"/>
    <dgm:cxn modelId="{ECFC853D-EA77-4559-A929-E3ABFD6D4787}" type="presParOf" srcId="{66EC625A-187F-4707-82AA-9F7E153298BB}" destId="{D22E5A71-EAB3-4C7F-BDC3-E72FD6193277}" srcOrd="6" destOrd="0" presId="urn:microsoft.com/office/officeart/2008/layout/SquareAccentList"/>
    <dgm:cxn modelId="{5AD33478-2793-4E4D-A460-AB440429AAC6}" type="presParOf" srcId="{D22E5A71-EAB3-4C7F-BDC3-E72FD6193277}" destId="{F52E9755-1EE5-4A5B-866A-0E0F45FF86AD}" srcOrd="0" destOrd="0" presId="urn:microsoft.com/office/officeart/2008/layout/SquareAccentList"/>
    <dgm:cxn modelId="{50A8371C-6CB5-4E8F-892D-BB6B9836788F}" type="presParOf" srcId="{D22E5A71-EAB3-4C7F-BDC3-E72FD6193277}" destId="{7B8245AC-1861-4E59-A289-266D7E21F90B}" srcOrd="1" destOrd="0" presId="urn:microsoft.com/office/officeart/2008/layout/SquareAccentList"/>
    <dgm:cxn modelId="{D6B3873C-D734-4E8C-A393-DFDFA2BEE4B4}" type="presParOf" srcId="{66EC625A-187F-4707-82AA-9F7E153298BB}" destId="{69F49642-708B-4CD0-85C9-7CB1B01F3D0C}" srcOrd="7" destOrd="0" presId="urn:microsoft.com/office/officeart/2008/layout/SquareAccentList"/>
    <dgm:cxn modelId="{1DB9B9C0-75F4-497C-9F43-FDCA200A7A9F}" type="presParOf" srcId="{69F49642-708B-4CD0-85C9-7CB1B01F3D0C}" destId="{24521B6B-EF3D-460A-8289-1845B17C977F}" srcOrd="0" destOrd="0" presId="urn:microsoft.com/office/officeart/2008/layout/SquareAccentList"/>
    <dgm:cxn modelId="{9C47F748-2BAC-4A6E-9B47-E1E9AE09E746}" type="presParOf" srcId="{69F49642-708B-4CD0-85C9-7CB1B01F3D0C}" destId="{DFAA3CF0-1DB5-4FAC-BBC8-E96887058D89}" srcOrd="1" destOrd="0" presId="urn:microsoft.com/office/officeart/2008/layout/SquareAccentList"/>
    <dgm:cxn modelId="{A8ABFC32-69F6-4917-B44B-FE861AB08E67}" type="presParOf" srcId="{66EC625A-187F-4707-82AA-9F7E153298BB}" destId="{80E44247-7746-457C-AD47-019C1D0EA64B}" srcOrd="8" destOrd="0" presId="urn:microsoft.com/office/officeart/2008/layout/SquareAccentList"/>
    <dgm:cxn modelId="{886C7D18-D3B3-4457-B6E6-70F94A72B4FC}" type="presParOf" srcId="{80E44247-7746-457C-AD47-019C1D0EA64B}" destId="{616E751B-E069-46DF-8799-9AC83B339138}" srcOrd="0" destOrd="0" presId="urn:microsoft.com/office/officeart/2008/layout/SquareAccentList"/>
    <dgm:cxn modelId="{DCF588CC-21BF-4214-B1C6-93E911182111}" type="presParOf" srcId="{80E44247-7746-457C-AD47-019C1D0EA64B}" destId="{CAC491C6-4DDC-4D79-86EA-36B841CA86DF}" srcOrd="1" destOrd="0" presId="urn:microsoft.com/office/officeart/2008/layout/SquareAccentList"/>
    <dgm:cxn modelId="{6B7B45E6-D659-457E-AEE8-BC68D601C797}" type="presParOf" srcId="{66EC625A-187F-4707-82AA-9F7E153298BB}" destId="{BA186989-7C3A-4A38-AB6B-A992B2405184}" srcOrd="9" destOrd="0" presId="urn:microsoft.com/office/officeart/2008/layout/SquareAccentList"/>
    <dgm:cxn modelId="{6F7107A4-C395-42C2-9AE7-11673ED751E3}" type="presParOf" srcId="{BA186989-7C3A-4A38-AB6B-A992B2405184}" destId="{4BC01DB5-6E52-4589-A165-0CB939D4BDE8}" srcOrd="0" destOrd="0" presId="urn:microsoft.com/office/officeart/2008/layout/SquareAccentList"/>
    <dgm:cxn modelId="{955CC467-B3CE-47FB-BACB-AD3F70646FC1}" type="presParOf" srcId="{BA186989-7C3A-4A38-AB6B-A992B2405184}" destId="{5C4AE36B-550E-4CEA-B51D-5E085034E668}" srcOrd="1" destOrd="0" presId="urn:microsoft.com/office/officeart/2008/layout/SquareAccentList"/>
    <dgm:cxn modelId="{049132CB-4986-4662-AADF-6BEB630350FC}" type="presParOf" srcId="{8D86550E-B5CA-41FF-980F-26B117D3580A}" destId="{08614FF9-EDC5-45DD-A697-3A51B713E775}" srcOrd="1" destOrd="0" presId="urn:microsoft.com/office/officeart/2008/layout/SquareAccentList"/>
    <dgm:cxn modelId="{CD0D1270-C804-4CCC-A254-900D91243AEE}" type="presParOf" srcId="{08614FF9-EDC5-45DD-A697-3A51B713E775}" destId="{D9865820-66FD-4BC1-AF3E-D379B2C7079B}" srcOrd="0" destOrd="0" presId="urn:microsoft.com/office/officeart/2008/layout/SquareAccentList"/>
    <dgm:cxn modelId="{1539FC58-B8E7-40D7-936D-6511950D6305}" type="presParOf" srcId="{D9865820-66FD-4BC1-AF3E-D379B2C7079B}" destId="{E1552926-2B65-44BA-AEDF-BC0D0D8C6152}" srcOrd="0" destOrd="0" presId="urn:microsoft.com/office/officeart/2008/layout/SquareAccentList"/>
    <dgm:cxn modelId="{1EF6225D-6A08-4B61-971A-FC1996A8815B}" type="presParOf" srcId="{D9865820-66FD-4BC1-AF3E-D379B2C7079B}" destId="{813D8457-2CDB-4CFD-B22A-D796CBA387C8}" srcOrd="1" destOrd="0" presId="urn:microsoft.com/office/officeart/2008/layout/SquareAccentList"/>
    <dgm:cxn modelId="{E7BF0A05-AF0A-4166-8059-B56069E2619B}" type="presParOf" srcId="{D9865820-66FD-4BC1-AF3E-D379B2C7079B}" destId="{F5950DA7-305B-43CB-B41D-24937207F7D6}" srcOrd="2" destOrd="0" presId="urn:microsoft.com/office/officeart/2008/layout/SquareAccentList"/>
    <dgm:cxn modelId="{76503342-7F1A-4707-8AB6-ABAFAB3658A5}" type="presParOf" srcId="{08614FF9-EDC5-45DD-A697-3A51B713E775}" destId="{9D99F16A-517C-4A74-868C-C9DAE3EABBF4}" srcOrd="1" destOrd="0" presId="urn:microsoft.com/office/officeart/2008/layout/SquareAccentList"/>
    <dgm:cxn modelId="{533BD8AC-DE93-460F-B9D1-F8F4490D7FC1}" type="presParOf" srcId="{9D99F16A-517C-4A74-868C-C9DAE3EABBF4}" destId="{693375EB-6CF3-4264-90B0-AD9F515ED34B}" srcOrd="0" destOrd="0" presId="urn:microsoft.com/office/officeart/2008/layout/SquareAccentList"/>
    <dgm:cxn modelId="{704D9BFF-CC35-4E1C-BFB8-7166B81A4A3B}" type="presParOf" srcId="{693375EB-6CF3-4264-90B0-AD9F515ED34B}" destId="{A2514FB7-C055-4AA2-BF14-2C0CB6238004}" srcOrd="0" destOrd="0" presId="urn:microsoft.com/office/officeart/2008/layout/SquareAccentList"/>
    <dgm:cxn modelId="{5F42832D-759E-40CF-80D3-A17DE9774912}" type="presParOf" srcId="{693375EB-6CF3-4264-90B0-AD9F515ED34B}" destId="{529A5564-9956-4670-8F7D-7B00E133ECB2}" srcOrd="1" destOrd="0" presId="urn:microsoft.com/office/officeart/2008/layout/SquareAccentList"/>
    <dgm:cxn modelId="{6EA1670D-62B6-4FDD-ABD7-709DAF17A1C9}" type="presParOf" srcId="{9D99F16A-517C-4A74-868C-C9DAE3EABBF4}" destId="{7E7D2DD5-3565-4F2D-AEF5-264C087DC355}" srcOrd="1" destOrd="0" presId="urn:microsoft.com/office/officeart/2008/layout/SquareAccentList"/>
    <dgm:cxn modelId="{933E3736-56FF-432A-B3B0-8248DA2841E6}" type="presParOf" srcId="{7E7D2DD5-3565-4F2D-AEF5-264C087DC355}" destId="{9B1F157C-75A0-43AF-8C18-B8412664598C}" srcOrd="0" destOrd="0" presId="urn:microsoft.com/office/officeart/2008/layout/SquareAccentList"/>
    <dgm:cxn modelId="{FD3A6841-F9D7-4D1D-88B1-D501C5D7CD20}" type="presParOf" srcId="{7E7D2DD5-3565-4F2D-AEF5-264C087DC355}" destId="{88F0A894-FBDB-4439-B90B-A53ABEF645C4}" srcOrd="1" destOrd="0" presId="urn:microsoft.com/office/officeart/2008/layout/SquareAccentList"/>
    <dgm:cxn modelId="{7A172EF5-118B-41C6-9D40-74057438F254}" type="presParOf" srcId="{9D99F16A-517C-4A74-868C-C9DAE3EABBF4}" destId="{9924A03D-6847-47CB-AC39-EBA0E77A64DC}" srcOrd="2" destOrd="0" presId="urn:microsoft.com/office/officeart/2008/layout/SquareAccentList"/>
    <dgm:cxn modelId="{C3E92FCA-1BC0-4EE7-B3E5-91E09594C6F8}" type="presParOf" srcId="{9924A03D-6847-47CB-AC39-EBA0E77A64DC}" destId="{3C4FB5F5-2620-4FA7-9DB1-7A1E9A9D2174}" srcOrd="0" destOrd="0" presId="urn:microsoft.com/office/officeart/2008/layout/SquareAccentList"/>
    <dgm:cxn modelId="{0CCB88E9-AA12-442A-B1A0-E86A768E6905}" type="presParOf" srcId="{9924A03D-6847-47CB-AC39-EBA0E77A64DC}" destId="{6E8F51C6-2DA9-4A23-A0ED-DA673E9BA390}" srcOrd="1" destOrd="0" presId="urn:microsoft.com/office/officeart/2008/layout/SquareAccentList"/>
    <dgm:cxn modelId="{51F0F22C-1B88-4FF1-ACE0-23BDE51E4939}" type="presParOf" srcId="{9D99F16A-517C-4A74-868C-C9DAE3EABBF4}" destId="{00E8BE89-6A5F-4E01-9ECC-87DF3058F335}" srcOrd="3" destOrd="0" presId="urn:microsoft.com/office/officeart/2008/layout/SquareAccentList"/>
    <dgm:cxn modelId="{7CAD6C92-C63E-4220-A9AB-CD7AA4B35B4E}" type="presParOf" srcId="{00E8BE89-6A5F-4E01-9ECC-87DF3058F335}" destId="{31CEAE9B-10F1-48FF-AA7A-C1E740F724F5}" srcOrd="0" destOrd="0" presId="urn:microsoft.com/office/officeart/2008/layout/SquareAccentList"/>
    <dgm:cxn modelId="{DFDC41B2-0D54-4CBB-8A9B-FC3F4B00374C}" type="presParOf" srcId="{00E8BE89-6A5F-4E01-9ECC-87DF3058F335}" destId="{EE2E3227-4DEF-4DAC-B566-ED5BEA818445}" srcOrd="1" destOrd="0" presId="urn:microsoft.com/office/officeart/2008/layout/SquareAccentList"/>
    <dgm:cxn modelId="{923E34AD-107D-4858-ACB1-B8BDD0CCFDB1}" type="presParOf" srcId="{9D99F16A-517C-4A74-868C-C9DAE3EABBF4}" destId="{8D59B58E-21C1-4D38-A66C-1EDB0D57CBE7}" srcOrd="4" destOrd="0" presId="urn:microsoft.com/office/officeart/2008/layout/SquareAccentList"/>
    <dgm:cxn modelId="{1707BDEC-E369-4B86-816D-FC932EB5DA0B}" type="presParOf" srcId="{8D59B58E-21C1-4D38-A66C-1EDB0D57CBE7}" destId="{EB0BED90-8235-49B9-8E5D-B8BDB529BAC4}" srcOrd="0" destOrd="0" presId="urn:microsoft.com/office/officeart/2008/layout/SquareAccentList"/>
    <dgm:cxn modelId="{27CBB664-E55C-4FCF-AD74-54873C103165}" type="presParOf" srcId="{8D59B58E-21C1-4D38-A66C-1EDB0D57CBE7}" destId="{40DA5E4C-5DD2-4391-BB96-09A14BD254FC}" srcOrd="1" destOrd="0" presId="urn:microsoft.com/office/officeart/2008/layout/SquareAccentList"/>
    <dgm:cxn modelId="{42338931-6648-4E9F-93BD-8FCB7ED1B39A}" type="presParOf" srcId="{9D99F16A-517C-4A74-868C-C9DAE3EABBF4}" destId="{AFB2399C-5C26-4ACB-8BC7-4DD511C11BA9}" srcOrd="5" destOrd="0" presId="urn:microsoft.com/office/officeart/2008/layout/SquareAccentList"/>
    <dgm:cxn modelId="{27D0B5AD-220C-4889-8769-9658A3E3669A}" type="presParOf" srcId="{AFB2399C-5C26-4ACB-8BC7-4DD511C11BA9}" destId="{12754BC4-3DA4-496B-A254-F77610334BE4}" srcOrd="0" destOrd="0" presId="urn:microsoft.com/office/officeart/2008/layout/SquareAccentList"/>
    <dgm:cxn modelId="{4A96C0AE-EE8D-4558-AF63-1FA73E2D3A6D}" type="presParOf" srcId="{AFB2399C-5C26-4ACB-8BC7-4DD511C11BA9}" destId="{F867A91C-029C-41AC-B1A1-643CF1CF9164}" srcOrd="1" destOrd="0" presId="urn:microsoft.com/office/officeart/2008/layout/SquareAccentList"/>
    <dgm:cxn modelId="{6464A746-C3DB-4D40-B51B-E8AB268D2DE3}" type="presParOf" srcId="{9D99F16A-517C-4A74-868C-C9DAE3EABBF4}" destId="{FD8B9DAC-B28C-41C0-829E-1F2BA6345CE3}" srcOrd="6" destOrd="0" presId="urn:microsoft.com/office/officeart/2008/layout/SquareAccentList"/>
    <dgm:cxn modelId="{195E21EE-A0EB-47E5-9FF0-1E300A91E12D}" type="presParOf" srcId="{FD8B9DAC-B28C-41C0-829E-1F2BA6345CE3}" destId="{C0D84DB9-A8D8-42BF-92DE-A88319B9274F}" srcOrd="0" destOrd="0" presId="urn:microsoft.com/office/officeart/2008/layout/SquareAccentList"/>
    <dgm:cxn modelId="{6632CB16-8597-4B67-A185-3801F500BF7F}" type="presParOf" srcId="{FD8B9DAC-B28C-41C0-829E-1F2BA6345CE3}" destId="{4E7375E4-2918-4AD1-961C-A23553A8E8AF}" srcOrd="1" destOrd="0" presId="urn:microsoft.com/office/officeart/2008/layout/SquareAccentList"/>
    <dgm:cxn modelId="{86EAC94F-372C-42B6-A289-06C51ABB284F}" type="presParOf" srcId="{9D99F16A-517C-4A74-868C-C9DAE3EABBF4}" destId="{03DC4480-D9EC-44F3-8045-5163DC909A31}" srcOrd="7" destOrd="0" presId="urn:microsoft.com/office/officeart/2008/layout/SquareAccentList"/>
    <dgm:cxn modelId="{023D7B31-3B33-48FB-AC20-32ED64359B8D}" type="presParOf" srcId="{03DC4480-D9EC-44F3-8045-5163DC909A31}" destId="{823086BE-1877-49BF-9CF9-284EFC47188E}" srcOrd="0" destOrd="0" presId="urn:microsoft.com/office/officeart/2008/layout/SquareAccentList"/>
    <dgm:cxn modelId="{41E53FC5-CE16-4C76-839D-BD85F0E42337}" type="presParOf" srcId="{03DC4480-D9EC-44F3-8045-5163DC909A31}" destId="{A8944B85-A9DE-4019-AD5F-81BA7609696B}" srcOrd="1" destOrd="0" presId="urn:microsoft.com/office/officeart/2008/layout/SquareAccentList"/>
    <dgm:cxn modelId="{21C29730-591E-420D-96AD-DB9F99537C11}" type="presParOf" srcId="{9D99F16A-517C-4A74-868C-C9DAE3EABBF4}" destId="{8ECC0375-9F26-4ABE-9EEC-ADFCC2F0C61E}" srcOrd="8" destOrd="0" presId="urn:microsoft.com/office/officeart/2008/layout/SquareAccentList"/>
    <dgm:cxn modelId="{47B89DE3-7142-43E7-B91C-71F8C1C66124}" type="presParOf" srcId="{8ECC0375-9F26-4ABE-9EEC-ADFCC2F0C61E}" destId="{B7B52EC3-1C25-4F82-9D47-A20B21C50FE7}" srcOrd="0" destOrd="0" presId="urn:microsoft.com/office/officeart/2008/layout/SquareAccentList"/>
    <dgm:cxn modelId="{5E13BDD5-3482-4378-8935-D3AE99E5679F}" type="presParOf" srcId="{8ECC0375-9F26-4ABE-9EEC-ADFCC2F0C61E}" destId="{9C0E251F-FA37-4D4A-BCED-A0946707690E}" srcOrd="1" destOrd="0" presId="urn:microsoft.com/office/officeart/2008/layout/SquareAccentList"/>
    <dgm:cxn modelId="{FF30D261-4DD8-435C-A439-6A29F8B4D3B2}" type="presParOf" srcId="{9D99F16A-517C-4A74-868C-C9DAE3EABBF4}" destId="{3C328F49-524A-46E1-96F9-41E3C2F0687E}" srcOrd="9" destOrd="0" presId="urn:microsoft.com/office/officeart/2008/layout/SquareAccentList"/>
    <dgm:cxn modelId="{286A3FF0-F6A2-46B7-9362-6D6180BBE8A2}" type="presParOf" srcId="{3C328F49-524A-46E1-96F9-41E3C2F0687E}" destId="{457D92C0-B8FB-4D3A-9FF3-51BBEAFCDD71}" srcOrd="0" destOrd="0" presId="urn:microsoft.com/office/officeart/2008/layout/SquareAccentList"/>
    <dgm:cxn modelId="{EAF5165B-5A8C-46DD-B2E5-E599918ABA67}" type="presParOf" srcId="{3C328F49-524A-46E1-96F9-41E3C2F0687E}" destId="{4E34EB95-1AB4-4753-91BF-B742B5AC11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60FB5-16C2-480A-A4F4-E7AB198D60B6}">
      <dsp:nvSpPr>
        <dsp:cNvPr id="0" name=""/>
        <dsp:cNvSpPr/>
      </dsp:nvSpPr>
      <dsp:spPr>
        <a:xfrm>
          <a:off x="13031" y="4167879"/>
          <a:ext cx="4654886" cy="383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Market share for new EVs is more than 25% in CA in 2024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CVRP has ended contributing ~600,000 new EVs on CA roads</a:t>
          </a:r>
        </a:p>
      </dsp:txBody>
      <dsp:txXfrm>
        <a:off x="101384" y="4256232"/>
        <a:ext cx="4478180" cy="2839892"/>
      </dsp:txXfrm>
    </dsp:sp>
    <dsp:sp modelId="{9172751F-5219-4B77-9290-F534CE153501}">
      <dsp:nvSpPr>
        <dsp:cNvPr id="0" name=""/>
        <dsp:cNvSpPr/>
      </dsp:nvSpPr>
      <dsp:spPr>
        <a:xfrm>
          <a:off x="2639036" y="5118488"/>
          <a:ext cx="5079989" cy="5079989"/>
        </a:xfrm>
        <a:prstGeom prst="leftCircularArrow">
          <a:avLst>
            <a:gd name="adj1" fmla="val 3050"/>
            <a:gd name="adj2" fmla="val 374395"/>
            <a:gd name="adj3" fmla="val 2149906"/>
            <a:gd name="adj4" fmla="val 9024489"/>
            <a:gd name="adj5" fmla="val 35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C5557-6445-4D42-B774-153CA28A5013}">
      <dsp:nvSpPr>
        <dsp:cNvPr id="0" name=""/>
        <dsp:cNvSpPr/>
      </dsp:nvSpPr>
      <dsp:spPr>
        <a:xfrm>
          <a:off x="1047450" y="7184478"/>
          <a:ext cx="4137676" cy="1645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New EV sales are Increasing</a:t>
          </a:r>
        </a:p>
      </dsp:txBody>
      <dsp:txXfrm>
        <a:off x="1095643" y="7232671"/>
        <a:ext cx="4041290" cy="1549031"/>
      </dsp:txXfrm>
    </dsp:sp>
    <dsp:sp modelId="{3BBC51D5-3853-40EE-8257-637917BDACE6}">
      <dsp:nvSpPr>
        <dsp:cNvPr id="0" name=""/>
        <dsp:cNvSpPr/>
      </dsp:nvSpPr>
      <dsp:spPr>
        <a:xfrm>
          <a:off x="5922889" y="4167879"/>
          <a:ext cx="4654886" cy="383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Lease rates surpassed ICE lease rates in 2024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Leases facilitate entry for many buyers and accelerate supply of used EVs at predictable rates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People are taking advantage of “Leasing loophole” in FTC</a:t>
          </a:r>
        </a:p>
      </dsp:txBody>
      <dsp:txXfrm>
        <a:off x="6011242" y="5078941"/>
        <a:ext cx="4478180" cy="2839892"/>
      </dsp:txXfrm>
    </dsp:sp>
    <dsp:sp modelId="{292F4A25-F235-4A06-9609-2CA91705B08E}">
      <dsp:nvSpPr>
        <dsp:cNvPr id="0" name=""/>
        <dsp:cNvSpPr/>
      </dsp:nvSpPr>
      <dsp:spPr>
        <a:xfrm>
          <a:off x="8510103" y="1826052"/>
          <a:ext cx="5674780" cy="5674780"/>
        </a:xfrm>
        <a:prstGeom prst="circularArrow">
          <a:avLst>
            <a:gd name="adj1" fmla="val 2730"/>
            <a:gd name="adj2" fmla="val 332652"/>
            <a:gd name="adj3" fmla="val 19491837"/>
            <a:gd name="adj4" fmla="val 12575511"/>
            <a:gd name="adj5" fmla="val 318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D6EF0-2DEC-411C-BB47-9868DFBE3F38}">
      <dsp:nvSpPr>
        <dsp:cNvPr id="0" name=""/>
        <dsp:cNvSpPr/>
      </dsp:nvSpPr>
      <dsp:spPr>
        <a:xfrm>
          <a:off x="6957308" y="3345170"/>
          <a:ext cx="4137676" cy="1645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Leases for new EVs are increasing</a:t>
          </a:r>
        </a:p>
      </dsp:txBody>
      <dsp:txXfrm>
        <a:off x="7005501" y="3393363"/>
        <a:ext cx="4041290" cy="1549031"/>
      </dsp:txXfrm>
    </dsp:sp>
    <dsp:sp modelId="{F3B6488E-B19A-4E95-9FD9-14EE034DA1AC}">
      <dsp:nvSpPr>
        <dsp:cNvPr id="0" name=""/>
        <dsp:cNvSpPr/>
      </dsp:nvSpPr>
      <dsp:spPr>
        <a:xfrm>
          <a:off x="11832747" y="4167879"/>
          <a:ext cx="4654886" cy="383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Fleets that bought EV models will be seeking to replace with other newer models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Rentals give customers a chance to test out EV driving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 dirty="0"/>
            <a:t>2/3 of private fleet operators use leased vehicles</a:t>
          </a:r>
          <a:endParaRPr lang="en-US" sz="2500" kern="1200" dirty="0"/>
        </a:p>
      </dsp:txBody>
      <dsp:txXfrm>
        <a:off x="11921100" y="4256232"/>
        <a:ext cx="4478180" cy="2839892"/>
      </dsp:txXfrm>
    </dsp:sp>
    <dsp:sp modelId="{F3B06C1F-C3BD-4E2E-B520-042105C7C7D7}">
      <dsp:nvSpPr>
        <dsp:cNvPr id="0" name=""/>
        <dsp:cNvSpPr/>
      </dsp:nvSpPr>
      <dsp:spPr>
        <a:xfrm>
          <a:off x="14458752" y="5118488"/>
          <a:ext cx="5079989" cy="5079989"/>
        </a:xfrm>
        <a:prstGeom prst="leftCircularArrow">
          <a:avLst>
            <a:gd name="adj1" fmla="val 3050"/>
            <a:gd name="adj2" fmla="val 374395"/>
            <a:gd name="adj3" fmla="val 2149906"/>
            <a:gd name="adj4" fmla="val 9024489"/>
            <a:gd name="adj5" fmla="val 35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E45E0-B11F-4AB7-BE7F-6B6BD39F5F09}">
      <dsp:nvSpPr>
        <dsp:cNvPr id="0" name=""/>
        <dsp:cNvSpPr/>
      </dsp:nvSpPr>
      <dsp:spPr>
        <a:xfrm>
          <a:off x="12867166" y="7184478"/>
          <a:ext cx="4137676" cy="1645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Fleet sales are turning over</a:t>
          </a:r>
        </a:p>
      </dsp:txBody>
      <dsp:txXfrm>
        <a:off x="12915359" y="7232671"/>
        <a:ext cx="4041290" cy="1549031"/>
      </dsp:txXfrm>
    </dsp:sp>
    <dsp:sp modelId="{6393A5D1-0082-4F9A-8318-BBBD230409FD}">
      <dsp:nvSpPr>
        <dsp:cNvPr id="0" name=""/>
        <dsp:cNvSpPr/>
      </dsp:nvSpPr>
      <dsp:spPr>
        <a:xfrm>
          <a:off x="17742605" y="4167879"/>
          <a:ext cx="4654886" cy="383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u="sng" kern="1200" dirty="0"/>
            <a:t>Used incentive programs </a:t>
          </a:r>
          <a:r>
            <a:rPr lang="en-US" sz="2500" kern="1200" dirty="0"/>
            <a:t>for lower income buyers (who comprise ~40% of all used vehicle buyers)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u="sng" kern="1200" dirty="0"/>
            <a:t>More infrastructure </a:t>
          </a:r>
          <a:r>
            <a:rPr lang="en-US" sz="2500" kern="1200" dirty="0"/>
            <a:t>to facilitate charging and reasonable prices for electricity</a:t>
          </a:r>
        </a:p>
      </dsp:txBody>
      <dsp:txXfrm>
        <a:off x="17830958" y="5078941"/>
        <a:ext cx="4478180" cy="2839892"/>
      </dsp:txXfrm>
    </dsp:sp>
    <dsp:sp modelId="{D7FD2FF3-A128-4471-A4CE-0C33A85E4FB7}">
      <dsp:nvSpPr>
        <dsp:cNvPr id="0" name=""/>
        <dsp:cNvSpPr/>
      </dsp:nvSpPr>
      <dsp:spPr>
        <a:xfrm>
          <a:off x="18777025" y="3345170"/>
          <a:ext cx="4137676" cy="1645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 is still needed?</a:t>
          </a:r>
        </a:p>
      </dsp:txBody>
      <dsp:txXfrm>
        <a:off x="18825218" y="3393363"/>
        <a:ext cx="4041290" cy="1549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8D29-1766-44A5-B228-06F32789B7C6}">
      <dsp:nvSpPr>
        <dsp:cNvPr id="0" name=""/>
        <dsp:cNvSpPr/>
      </dsp:nvSpPr>
      <dsp:spPr>
        <a:xfrm>
          <a:off x="5003824" y="1045730"/>
          <a:ext cx="4948010" cy="582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3A24-5B6E-4BC8-B61D-31BC9C2EDF4B}">
      <dsp:nvSpPr>
        <dsp:cNvPr id="0" name=""/>
        <dsp:cNvSpPr/>
      </dsp:nvSpPr>
      <dsp:spPr>
        <a:xfrm>
          <a:off x="5003824" y="1264350"/>
          <a:ext cx="363498" cy="363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16C71-90AE-4674-868F-AFD5644D53B1}">
      <dsp:nvSpPr>
        <dsp:cNvPr id="0" name=""/>
        <dsp:cNvSpPr/>
      </dsp:nvSpPr>
      <dsp:spPr>
        <a:xfrm>
          <a:off x="5528264" y="840223"/>
          <a:ext cx="4948010" cy="104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bg1"/>
              </a:solidFill>
            </a:rPr>
            <a:t>Low Income</a:t>
          </a:r>
        </a:p>
      </dsp:txBody>
      <dsp:txXfrm>
        <a:off x="5528264" y="840223"/>
        <a:ext cx="4948010" cy="1045730"/>
      </dsp:txXfrm>
    </dsp:sp>
    <dsp:sp modelId="{56925C1A-BBDD-4E98-9642-F5D5DCF4E200}">
      <dsp:nvSpPr>
        <dsp:cNvPr id="0" name=""/>
        <dsp:cNvSpPr/>
      </dsp:nvSpPr>
      <dsp:spPr>
        <a:xfrm>
          <a:off x="5003824" y="2111654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8F2E6-E14D-4431-A27C-BCE182F68F6B}">
      <dsp:nvSpPr>
        <dsp:cNvPr id="0" name=""/>
        <dsp:cNvSpPr/>
      </dsp:nvSpPr>
      <dsp:spPr>
        <a:xfrm>
          <a:off x="5350185" y="1869752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Chevrolet Volt</a:t>
          </a:r>
        </a:p>
      </dsp:txBody>
      <dsp:txXfrm>
        <a:off x="5350185" y="1869752"/>
        <a:ext cx="4601649" cy="847295"/>
      </dsp:txXfrm>
    </dsp:sp>
    <dsp:sp modelId="{DFA56542-901F-4B2C-9C9F-A7BF738CE9A6}">
      <dsp:nvSpPr>
        <dsp:cNvPr id="0" name=""/>
        <dsp:cNvSpPr/>
      </dsp:nvSpPr>
      <dsp:spPr>
        <a:xfrm>
          <a:off x="5003824" y="2958950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23EDE-679B-4A8D-8738-125D3B330B89}">
      <dsp:nvSpPr>
        <dsp:cNvPr id="0" name=""/>
        <dsp:cNvSpPr/>
      </dsp:nvSpPr>
      <dsp:spPr>
        <a:xfrm>
          <a:off x="5350185" y="2717047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2. Tesla Model 3</a:t>
          </a:r>
        </a:p>
      </dsp:txBody>
      <dsp:txXfrm>
        <a:off x="5350185" y="2717047"/>
        <a:ext cx="4601649" cy="847295"/>
      </dsp:txXfrm>
    </dsp:sp>
    <dsp:sp modelId="{3F8650ED-AC73-4140-83E7-1624EBC9889B}">
      <dsp:nvSpPr>
        <dsp:cNvPr id="0" name=""/>
        <dsp:cNvSpPr/>
      </dsp:nvSpPr>
      <dsp:spPr>
        <a:xfrm>
          <a:off x="5003824" y="3806245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AFFBB-6E77-444A-901F-4F12514F30E5}">
      <dsp:nvSpPr>
        <dsp:cNvPr id="0" name=""/>
        <dsp:cNvSpPr/>
      </dsp:nvSpPr>
      <dsp:spPr>
        <a:xfrm>
          <a:off x="5350185" y="3564342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3. Ford Fusion</a:t>
          </a:r>
        </a:p>
      </dsp:txBody>
      <dsp:txXfrm>
        <a:off x="5350185" y="3564342"/>
        <a:ext cx="4601649" cy="847295"/>
      </dsp:txXfrm>
    </dsp:sp>
    <dsp:sp modelId="{DBD9C5BA-0E8D-4BB7-B879-C40B70777BAB}">
      <dsp:nvSpPr>
        <dsp:cNvPr id="0" name=""/>
        <dsp:cNvSpPr/>
      </dsp:nvSpPr>
      <dsp:spPr>
        <a:xfrm>
          <a:off x="5003824" y="4653541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7DA44-6BCD-4BB7-BAFA-D2F7A0811806}">
      <dsp:nvSpPr>
        <dsp:cNvPr id="0" name=""/>
        <dsp:cNvSpPr/>
      </dsp:nvSpPr>
      <dsp:spPr>
        <a:xfrm>
          <a:off x="5350185" y="4411638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4. Nissan Leaf</a:t>
          </a:r>
        </a:p>
      </dsp:txBody>
      <dsp:txXfrm>
        <a:off x="5350185" y="4411638"/>
        <a:ext cx="4601649" cy="847295"/>
      </dsp:txXfrm>
    </dsp:sp>
    <dsp:sp modelId="{763DD9BC-6841-42CB-94EE-DB5966BA8228}">
      <dsp:nvSpPr>
        <dsp:cNvPr id="0" name=""/>
        <dsp:cNvSpPr/>
      </dsp:nvSpPr>
      <dsp:spPr>
        <a:xfrm>
          <a:off x="5003824" y="5500836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9AAA7-8205-4C64-BC64-FCB824B438FB}">
      <dsp:nvSpPr>
        <dsp:cNvPr id="0" name=""/>
        <dsp:cNvSpPr/>
      </dsp:nvSpPr>
      <dsp:spPr>
        <a:xfrm>
          <a:off x="5350185" y="5258933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5. Toyota Prius Prime</a:t>
          </a:r>
        </a:p>
      </dsp:txBody>
      <dsp:txXfrm>
        <a:off x="5350185" y="5258933"/>
        <a:ext cx="4601649" cy="847295"/>
      </dsp:txXfrm>
    </dsp:sp>
    <dsp:sp modelId="{F9D6553E-D472-4DCD-B71E-E0DBDDC3852C}">
      <dsp:nvSpPr>
        <dsp:cNvPr id="0" name=""/>
        <dsp:cNvSpPr/>
      </dsp:nvSpPr>
      <dsp:spPr>
        <a:xfrm>
          <a:off x="5003824" y="6348132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1EDCF-08BA-4DA5-A884-2961D04B44E1}">
      <dsp:nvSpPr>
        <dsp:cNvPr id="0" name=""/>
        <dsp:cNvSpPr/>
      </dsp:nvSpPr>
      <dsp:spPr>
        <a:xfrm>
          <a:off x="5350185" y="6106229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6. Tesla Model S</a:t>
          </a:r>
        </a:p>
      </dsp:txBody>
      <dsp:txXfrm>
        <a:off x="5350185" y="6106229"/>
        <a:ext cx="4601649" cy="847295"/>
      </dsp:txXfrm>
    </dsp:sp>
    <dsp:sp modelId="{F52E9755-1EE5-4A5B-866A-0E0F45FF86AD}">
      <dsp:nvSpPr>
        <dsp:cNvPr id="0" name=""/>
        <dsp:cNvSpPr/>
      </dsp:nvSpPr>
      <dsp:spPr>
        <a:xfrm>
          <a:off x="5003824" y="7195427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245AC-1861-4E59-A289-266D7E21F90B}">
      <dsp:nvSpPr>
        <dsp:cNvPr id="0" name=""/>
        <dsp:cNvSpPr/>
      </dsp:nvSpPr>
      <dsp:spPr>
        <a:xfrm>
          <a:off x="5350185" y="6953524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7. Ford C-Max</a:t>
          </a:r>
        </a:p>
      </dsp:txBody>
      <dsp:txXfrm>
        <a:off x="5350185" y="6953524"/>
        <a:ext cx="4601649" cy="847295"/>
      </dsp:txXfrm>
    </dsp:sp>
    <dsp:sp modelId="{24521B6B-EF3D-460A-8289-1845B17C977F}">
      <dsp:nvSpPr>
        <dsp:cNvPr id="0" name=""/>
        <dsp:cNvSpPr/>
      </dsp:nvSpPr>
      <dsp:spPr>
        <a:xfrm>
          <a:off x="5003824" y="8042723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A3CF0-1DB5-4FAC-BBC8-E96887058D89}">
      <dsp:nvSpPr>
        <dsp:cNvPr id="0" name=""/>
        <dsp:cNvSpPr/>
      </dsp:nvSpPr>
      <dsp:spPr>
        <a:xfrm>
          <a:off x="5350185" y="7800820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8. Toyota Mirai</a:t>
          </a:r>
        </a:p>
      </dsp:txBody>
      <dsp:txXfrm>
        <a:off x="5350185" y="7800820"/>
        <a:ext cx="4601649" cy="847295"/>
      </dsp:txXfrm>
    </dsp:sp>
    <dsp:sp modelId="{616E751B-E069-46DF-8799-9AC83B339138}">
      <dsp:nvSpPr>
        <dsp:cNvPr id="0" name=""/>
        <dsp:cNvSpPr/>
      </dsp:nvSpPr>
      <dsp:spPr>
        <a:xfrm>
          <a:off x="5003824" y="8890018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491C6-4DDC-4D79-86EA-36B841CA86DF}">
      <dsp:nvSpPr>
        <dsp:cNvPr id="0" name=""/>
        <dsp:cNvSpPr/>
      </dsp:nvSpPr>
      <dsp:spPr>
        <a:xfrm>
          <a:off x="5350185" y="8648115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9. Honda Clarity</a:t>
          </a:r>
        </a:p>
      </dsp:txBody>
      <dsp:txXfrm>
        <a:off x="5350185" y="8648115"/>
        <a:ext cx="4601649" cy="847295"/>
      </dsp:txXfrm>
    </dsp:sp>
    <dsp:sp modelId="{4BC01DB5-6E52-4589-A165-0CB939D4BDE8}">
      <dsp:nvSpPr>
        <dsp:cNvPr id="0" name=""/>
        <dsp:cNvSpPr/>
      </dsp:nvSpPr>
      <dsp:spPr>
        <a:xfrm>
          <a:off x="5003824" y="9737314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AE36B-550E-4CEA-B51D-5E085034E668}">
      <dsp:nvSpPr>
        <dsp:cNvPr id="0" name=""/>
        <dsp:cNvSpPr/>
      </dsp:nvSpPr>
      <dsp:spPr>
        <a:xfrm>
          <a:off x="5350185" y="9495411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10. Fiat 500</a:t>
          </a:r>
        </a:p>
      </dsp:txBody>
      <dsp:txXfrm>
        <a:off x="5350185" y="9495411"/>
        <a:ext cx="4601649" cy="847295"/>
      </dsp:txXfrm>
    </dsp:sp>
    <dsp:sp modelId="{E1552926-2B65-44BA-AEDF-BC0D0D8C6152}">
      <dsp:nvSpPr>
        <dsp:cNvPr id="0" name=""/>
        <dsp:cNvSpPr/>
      </dsp:nvSpPr>
      <dsp:spPr>
        <a:xfrm>
          <a:off x="10199235" y="1045730"/>
          <a:ext cx="4948010" cy="582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D8457-2CDB-4CFD-B22A-D796CBA387C8}">
      <dsp:nvSpPr>
        <dsp:cNvPr id="0" name=""/>
        <dsp:cNvSpPr/>
      </dsp:nvSpPr>
      <dsp:spPr>
        <a:xfrm>
          <a:off x="10199235" y="1264350"/>
          <a:ext cx="363498" cy="363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50DA7-305B-43CB-B41D-24937207F7D6}">
      <dsp:nvSpPr>
        <dsp:cNvPr id="0" name=""/>
        <dsp:cNvSpPr/>
      </dsp:nvSpPr>
      <dsp:spPr>
        <a:xfrm>
          <a:off x="10824862" y="849551"/>
          <a:ext cx="4948010" cy="104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bg1"/>
              </a:solidFill>
            </a:rPr>
            <a:t>All Buyers</a:t>
          </a:r>
        </a:p>
      </dsp:txBody>
      <dsp:txXfrm>
        <a:off x="10824862" y="849551"/>
        <a:ext cx="4948010" cy="1045730"/>
      </dsp:txXfrm>
    </dsp:sp>
    <dsp:sp modelId="{A2514FB7-C055-4AA2-BF14-2C0CB6238004}">
      <dsp:nvSpPr>
        <dsp:cNvPr id="0" name=""/>
        <dsp:cNvSpPr/>
      </dsp:nvSpPr>
      <dsp:spPr>
        <a:xfrm>
          <a:off x="10199235" y="2111654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A5564-9956-4670-8F7D-7B00E133ECB2}">
      <dsp:nvSpPr>
        <dsp:cNvPr id="0" name=""/>
        <dsp:cNvSpPr/>
      </dsp:nvSpPr>
      <dsp:spPr>
        <a:xfrm>
          <a:off x="10545596" y="1869752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Tesla Model 3</a:t>
          </a:r>
        </a:p>
      </dsp:txBody>
      <dsp:txXfrm>
        <a:off x="10545596" y="1869752"/>
        <a:ext cx="4601649" cy="847295"/>
      </dsp:txXfrm>
    </dsp:sp>
    <dsp:sp modelId="{9B1F157C-75A0-43AF-8C18-B8412664598C}">
      <dsp:nvSpPr>
        <dsp:cNvPr id="0" name=""/>
        <dsp:cNvSpPr/>
      </dsp:nvSpPr>
      <dsp:spPr>
        <a:xfrm>
          <a:off x="10199235" y="2958950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0A894-FBDB-4439-B90B-A53ABEF645C4}">
      <dsp:nvSpPr>
        <dsp:cNvPr id="0" name=""/>
        <dsp:cNvSpPr/>
      </dsp:nvSpPr>
      <dsp:spPr>
        <a:xfrm>
          <a:off x="10545596" y="2717047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2. Chevrolet Volt</a:t>
          </a:r>
        </a:p>
      </dsp:txBody>
      <dsp:txXfrm>
        <a:off x="10545596" y="2717047"/>
        <a:ext cx="4601649" cy="847295"/>
      </dsp:txXfrm>
    </dsp:sp>
    <dsp:sp modelId="{3C4FB5F5-2620-4FA7-9DB1-7A1E9A9D2174}">
      <dsp:nvSpPr>
        <dsp:cNvPr id="0" name=""/>
        <dsp:cNvSpPr/>
      </dsp:nvSpPr>
      <dsp:spPr>
        <a:xfrm>
          <a:off x="10199235" y="3806245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F51C6-2DA9-4A23-A0ED-DA673E9BA390}">
      <dsp:nvSpPr>
        <dsp:cNvPr id="0" name=""/>
        <dsp:cNvSpPr/>
      </dsp:nvSpPr>
      <dsp:spPr>
        <a:xfrm>
          <a:off x="10545596" y="3564342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3. Tesla Model S</a:t>
          </a:r>
        </a:p>
      </dsp:txBody>
      <dsp:txXfrm>
        <a:off x="10545596" y="3564342"/>
        <a:ext cx="4601649" cy="847295"/>
      </dsp:txXfrm>
    </dsp:sp>
    <dsp:sp modelId="{31CEAE9B-10F1-48FF-AA7A-C1E740F724F5}">
      <dsp:nvSpPr>
        <dsp:cNvPr id="0" name=""/>
        <dsp:cNvSpPr/>
      </dsp:nvSpPr>
      <dsp:spPr>
        <a:xfrm>
          <a:off x="10199235" y="4653541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E3227-4DEF-4DAC-B566-ED5BEA818445}">
      <dsp:nvSpPr>
        <dsp:cNvPr id="0" name=""/>
        <dsp:cNvSpPr/>
      </dsp:nvSpPr>
      <dsp:spPr>
        <a:xfrm>
          <a:off x="10545596" y="4411638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4. Nissan Leaf</a:t>
          </a:r>
        </a:p>
      </dsp:txBody>
      <dsp:txXfrm>
        <a:off x="10545596" y="4411638"/>
        <a:ext cx="4601649" cy="847295"/>
      </dsp:txXfrm>
    </dsp:sp>
    <dsp:sp modelId="{EB0BED90-8235-49B9-8E5D-B8BDB529BAC4}">
      <dsp:nvSpPr>
        <dsp:cNvPr id="0" name=""/>
        <dsp:cNvSpPr/>
      </dsp:nvSpPr>
      <dsp:spPr>
        <a:xfrm>
          <a:off x="10199235" y="5500836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A5E4C-5DD2-4391-BB96-09A14BD254FC}">
      <dsp:nvSpPr>
        <dsp:cNvPr id="0" name=""/>
        <dsp:cNvSpPr/>
      </dsp:nvSpPr>
      <dsp:spPr>
        <a:xfrm>
          <a:off x="10545596" y="5258933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5. Toyota Prius Prime</a:t>
          </a:r>
        </a:p>
      </dsp:txBody>
      <dsp:txXfrm>
        <a:off x="10545596" y="5258933"/>
        <a:ext cx="4601649" cy="847295"/>
      </dsp:txXfrm>
    </dsp:sp>
    <dsp:sp modelId="{12754BC4-3DA4-496B-A254-F77610334BE4}">
      <dsp:nvSpPr>
        <dsp:cNvPr id="0" name=""/>
        <dsp:cNvSpPr/>
      </dsp:nvSpPr>
      <dsp:spPr>
        <a:xfrm>
          <a:off x="10199235" y="6348132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7A91C-029C-41AC-B1A1-643CF1CF9164}">
      <dsp:nvSpPr>
        <dsp:cNvPr id="0" name=""/>
        <dsp:cNvSpPr/>
      </dsp:nvSpPr>
      <dsp:spPr>
        <a:xfrm>
          <a:off x="10545596" y="6106229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6. Ford Fusion</a:t>
          </a:r>
        </a:p>
      </dsp:txBody>
      <dsp:txXfrm>
        <a:off x="10545596" y="6106229"/>
        <a:ext cx="4601649" cy="847295"/>
      </dsp:txXfrm>
    </dsp:sp>
    <dsp:sp modelId="{C0D84DB9-A8D8-42BF-92DE-A88319B9274F}">
      <dsp:nvSpPr>
        <dsp:cNvPr id="0" name=""/>
        <dsp:cNvSpPr/>
      </dsp:nvSpPr>
      <dsp:spPr>
        <a:xfrm>
          <a:off x="10199235" y="7195427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375E4-2918-4AD1-961C-A23553A8E8AF}">
      <dsp:nvSpPr>
        <dsp:cNvPr id="0" name=""/>
        <dsp:cNvSpPr/>
      </dsp:nvSpPr>
      <dsp:spPr>
        <a:xfrm>
          <a:off x="10545596" y="6953524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7. Tesla Model X</a:t>
          </a:r>
        </a:p>
      </dsp:txBody>
      <dsp:txXfrm>
        <a:off x="10545596" y="6953524"/>
        <a:ext cx="4601649" cy="847295"/>
      </dsp:txXfrm>
    </dsp:sp>
    <dsp:sp modelId="{823086BE-1877-49BF-9CF9-284EFC47188E}">
      <dsp:nvSpPr>
        <dsp:cNvPr id="0" name=""/>
        <dsp:cNvSpPr/>
      </dsp:nvSpPr>
      <dsp:spPr>
        <a:xfrm>
          <a:off x="10199235" y="8042723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44B85-A9DE-4019-AD5F-81BA7609696B}">
      <dsp:nvSpPr>
        <dsp:cNvPr id="0" name=""/>
        <dsp:cNvSpPr/>
      </dsp:nvSpPr>
      <dsp:spPr>
        <a:xfrm>
          <a:off x="10545596" y="7800820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8. BMW 530</a:t>
          </a:r>
        </a:p>
      </dsp:txBody>
      <dsp:txXfrm>
        <a:off x="10545596" y="7800820"/>
        <a:ext cx="4601649" cy="847295"/>
      </dsp:txXfrm>
    </dsp:sp>
    <dsp:sp modelId="{B7B52EC3-1C25-4F82-9D47-A20B21C50FE7}">
      <dsp:nvSpPr>
        <dsp:cNvPr id="0" name=""/>
        <dsp:cNvSpPr/>
      </dsp:nvSpPr>
      <dsp:spPr>
        <a:xfrm>
          <a:off x="10199235" y="8890018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E251F-FA37-4D4A-BCED-A0946707690E}">
      <dsp:nvSpPr>
        <dsp:cNvPr id="0" name=""/>
        <dsp:cNvSpPr/>
      </dsp:nvSpPr>
      <dsp:spPr>
        <a:xfrm>
          <a:off x="10545596" y="8648115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9. BMW i3</a:t>
          </a:r>
        </a:p>
      </dsp:txBody>
      <dsp:txXfrm>
        <a:off x="10545596" y="8648115"/>
        <a:ext cx="4601649" cy="847295"/>
      </dsp:txXfrm>
    </dsp:sp>
    <dsp:sp modelId="{457D92C0-B8FB-4D3A-9FF3-51BBEAFCDD71}">
      <dsp:nvSpPr>
        <dsp:cNvPr id="0" name=""/>
        <dsp:cNvSpPr/>
      </dsp:nvSpPr>
      <dsp:spPr>
        <a:xfrm>
          <a:off x="10199235" y="9737314"/>
          <a:ext cx="363489" cy="363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4EB95-1AB4-4753-91BF-B742B5AC11DF}">
      <dsp:nvSpPr>
        <dsp:cNvPr id="0" name=""/>
        <dsp:cNvSpPr/>
      </dsp:nvSpPr>
      <dsp:spPr>
        <a:xfrm>
          <a:off x="10545596" y="9495411"/>
          <a:ext cx="4601649" cy="84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10. Tesla Model Y</a:t>
          </a:r>
        </a:p>
      </dsp:txBody>
      <dsp:txXfrm>
        <a:off x="10545596" y="9495411"/>
        <a:ext cx="4601649" cy="84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0.44655</cdr:x>
      <cdr:y>0.10435</cdr:y>
    </cdr:from>
    <cdr:to>
      <cdr:x>0.44655</cdr:x>
      <cdr:y>0.91431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F162531-5A8F-5F7D-0A00-44940EB6F889}"/>
            </a:ext>
          </a:extLst>
        </cdr:cNvPr>
        <cdr:cNvCxnSpPr/>
      </cdr:nvCxnSpPr>
      <cdr:spPr>
        <a:xfrm xmlns:a="http://schemas.openxmlformats.org/drawingml/2006/main" flipV="1">
          <a:off x="8686800" y="932943"/>
          <a:ext cx="0" cy="724175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tx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0.44655</cdr:x>
      <cdr:y>0.10435</cdr:y>
    </cdr:from>
    <cdr:to>
      <cdr:x>0.44655</cdr:x>
      <cdr:y>0.91431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F162531-5A8F-5F7D-0A00-44940EB6F889}"/>
            </a:ext>
          </a:extLst>
        </cdr:cNvPr>
        <cdr:cNvCxnSpPr/>
      </cdr:nvCxnSpPr>
      <cdr:spPr>
        <a:xfrm xmlns:a="http://schemas.openxmlformats.org/drawingml/2006/main" flipV="1">
          <a:off x="8686800" y="932943"/>
          <a:ext cx="0" cy="724175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tx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0.44655</cdr:x>
      <cdr:y>0.10435</cdr:y>
    </cdr:from>
    <cdr:to>
      <cdr:x>0.44655</cdr:x>
      <cdr:y>0.91431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F162531-5A8F-5F7D-0A00-44940EB6F889}"/>
            </a:ext>
          </a:extLst>
        </cdr:cNvPr>
        <cdr:cNvCxnSpPr/>
      </cdr:nvCxnSpPr>
      <cdr:spPr>
        <a:xfrm xmlns:a="http://schemas.openxmlformats.org/drawingml/2006/main" flipV="1">
          <a:off x="8686800" y="932943"/>
          <a:ext cx="0" cy="724175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tx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F1DB92-8491-C045-9F71-939892B5B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4363" cy="348949"/>
          </a:xfrm>
          <a:prstGeom prst="rect">
            <a:avLst/>
          </a:prstGeom>
        </p:spPr>
        <p:txBody>
          <a:bodyPr vert="horz" lIns="92534" tIns="46267" rIns="92534" bIns="462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1D2A6-F3F9-C448-9147-200FA2DB9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4336" y="2"/>
            <a:ext cx="4004363" cy="348949"/>
          </a:xfrm>
          <a:prstGeom prst="rect">
            <a:avLst/>
          </a:prstGeom>
        </p:spPr>
        <p:txBody>
          <a:bodyPr vert="horz" lIns="92534" tIns="46267" rIns="92534" bIns="46267" rtlCol="0"/>
          <a:lstStyle>
            <a:lvl1pPr algn="r">
              <a:defRPr sz="1200"/>
            </a:lvl1pPr>
          </a:lstStyle>
          <a:p>
            <a:fld id="{EA6D4CC7-696A-B24C-AEFB-0B49E8C32A3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B945-FA85-3D42-97D5-0024C864E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05890"/>
            <a:ext cx="4004363" cy="348948"/>
          </a:xfrm>
          <a:prstGeom prst="rect">
            <a:avLst/>
          </a:prstGeom>
        </p:spPr>
        <p:txBody>
          <a:bodyPr vert="horz" lIns="92534" tIns="46267" rIns="92534" bIns="462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67689-4AB2-5F49-B757-4E6723D25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4336" y="6605890"/>
            <a:ext cx="4004363" cy="348948"/>
          </a:xfrm>
          <a:prstGeom prst="rect">
            <a:avLst/>
          </a:prstGeom>
        </p:spPr>
        <p:txBody>
          <a:bodyPr vert="horz" lIns="92534" tIns="46267" rIns="92534" bIns="46267" rtlCol="0" anchor="b"/>
          <a:lstStyle>
            <a:lvl1pPr algn="r">
              <a:defRPr sz="1200"/>
            </a:lvl1pPr>
          </a:lstStyle>
          <a:p>
            <a:fld id="{2C461E69-9879-4641-AC89-72F5E97E4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02:10:20.409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22:49:24.4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22:49:26.4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24575,'4'0'0,"7"4"0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22:49:27.4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22:49:30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363" cy="347742"/>
          </a:xfrm>
          <a:prstGeom prst="rect">
            <a:avLst/>
          </a:prstGeom>
        </p:spPr>
        <p:txBody>
          <a:bodyPr vert="horz" lIns="92534" tIns="46267" rIns="92534" bIns="46267" rtlCol="0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336" y="0"/>
            <a:ext cx="4004363" cy="347742"/>
          </a:xfrm>
          <a:prstGeom prst="rect">
            <a:avLst/>
          </a:prstGeom>
        </p:spPr>
        <p:txBody>
          <a:bodyPr vert="horz" lIns="92534" tIns="46267" rIns="92534" bIns="46267" rtlCol="0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2288"/>
            <a:ext cx="4637088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4" tIns="46267" rIns="92534" bIns="462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84" y="3303548"/>
            <a:ext cx="7392670" cy="3129677"/>
          </a:xfrm>
          <a:prstGeom prst="rect">
            <a:avLst/>
          </a:prstGeom>
        </p:spPr>
        <p:txBody>
          <a:bodyPr vert="horz" lIns="92534" tIns="46267" rIns="92534" bIns="462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90"/>
            <a:ext cx="4004363" cy="347742"/>
          </a:xfrm>
          <a:prstGeom prst="rect">
            <a:avLst/>
          </a:prstGeom>
        </p:spPr>
        <p:txBody>
          <a:bodyPr vert="horz" lIns="92534" tIns="46267" rIns="92534" bIns="46267" rtlCol="0" anchor="b"/>
          <a:lstStyle>
            <a:lvl1pPr algn="l">
              <a:defRPr sz="1200" b="1" i="0">
                <a:latin typeface="Open Sans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336" y="6605890"/>
            <a:ext cx="4004363" cy="347742"/>
          </a:xfrm>
          <a:prstGeom prst="rect">
            <a:avLst/>
          </a:prstGeom>
        </p:spPr>
        <p:txBody>
          <a:bodyPr vert="horz" lIns="92534" tIns="46267" rIns="92534" bIns="46267" rtlCol="0" anchor="b"/>
          <a:lstStyle>
            <a:lvl1pPr algn="r">
              <a:defRPr sz="1200" b="1" i="0">
                <a:latin typeface="Open Sans Semibold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Open Sans Semibold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50306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</a:rPr>
              <a:pPr defTabSz="1850306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2DB61-9A19-B3A2-C0AE-55C525CE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4F801-82C1-8AAF-96A7-76B9E3107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EB2E0-6334-4744-A30E-5BCBFEBF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ABC67-3567-8F75-2BE8-E178E5829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50306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</a:rPr>
              <a:pPr defTabSz="1850306"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1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6261-BC81-5C64-D0D0-4AB8809D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0A35A-DFB9-4A2F-AE12-ADCBE1544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D07A7-8D46-1D60-04EE-9DCF62F6E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F9C25-324C-C1BA-A90C-6149528E2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69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50306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</a:rPr>
              <a:pPr defTabSz="1850306"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F8B9-127F-4153-6AFB-500BF4FC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FE5E4-CBA9-E430-F731-5630319C6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94BBE-7202-1F71-B53C-2B0C47A9D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8610A-2C22-4DF1-F6AF-68122382E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9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528EA-DB84-F751-FB89-DEDE7352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7ECD8-FB4B-4E76-D1B7-1252EC881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DAB30-BEDA-D579-3983-50F69C61F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AFF78-BC5A-8512-9097-4D74D6D25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FBC73-2F0D-574C-2D20-BB956306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A701-923A-6937-E911-C887D9CBC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41216-A0FC-CCB6-7E3A-DFA716EA0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85FA5-3078-BA05-D7A0-10168C58A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50306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</a:rPr>
              <a:pPr defTabSz="1850306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2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1576-02C9-1E30-C813-93BE6692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A3AED-9ED7-AA3D-14E1-B1BE9A15F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7161C-C12D-5F3B-3EBF-01E64F480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34AF4-BF0B-2F6B-0C59-F278F1B6A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48360-EBA9-3E38-845B-823E106F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5C800-CC76-6338-BE2E-4F1E04C3E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4C190-C255-EBA6-CAD8-83614ECCE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088D-7016-A5B2-586F-7B8D472D2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4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CCC7-305E-D1CB-724D-F3617F98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B3B28-5161-A4E2-B80B-F5F8B300E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6C0AA-333D-209E-3F4B-7AA03939F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B9074-6DE5-39D6-800F-22DADFC29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61FDF-7DEB-E7E2-D0C3-07F103354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19EAD-D49E-080C-1432-97F332113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8442A-6B77-BB83-FAB4-1036DAAE8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FC7-0E20-B10B-AA81-C55FE2341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6"/>
            <a:ext cx="5318807" cy="1808394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5" y="2750648"/>
            <a:ext cx="20335460" cy="3522524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4" y="6411753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4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5" y="12000965"/>
            <a:ext cx="10061636" cy="7013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5A8FFC8-3A1A-9C49-86D1-6899916D3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6"/>
            <a:ext cx="5318807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63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9/23/2025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496" y="620574"/>
            <a:ext cx="10473898" cy="1706704"/>
          </a:xfrm>
        </p:spPr>
        <p:txBody>
          <a:bodyPr>
            <a:normAutofit/>
          </a:bodyPr>
          <a:lstStyle>
            <a:lvl1pPr>
              <a:defRPr sz="7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495" y="1962152"/>
            <a:ext cx="7160935" cy="730252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999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4" y="0"/>
            <a:ext cx="24377652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5" y="0"/>
            <a:ext cx="24377650" cy="1374675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4" y="0"/>
            <a:ext cx="24377652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5" y="0"/>
            <a:ext cx="24377650" cy="1374675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9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6" y="730487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70" y="2729132"/>
            <a:ext cx="18860307" cy="422734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997">
                <a:solidFill>
                  <a:schemeClr val="bg1"/>
                </a:solidFill>
                <a:latin typeface="+mj-lt"/>
              </a:defRPr>
            </a:lvl1pPr>
            <a:lvl2pPr marL="913943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7887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1828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5772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3CD2F-DA58-5942-95ED-769E4436E8AA}"/>
              </a:ext>
            </a:extLst>
          </p:cNvPr>
          <p:cNvCxnSpPr/>
          <p:nvPr userDrawn="1"/>
        </p:nvCxnSpPr>
        <p:spPr>
          <a:xfrm>
            <a:off x="2423376" y="730487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8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6" y="3567955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799">
                <a:latin typeface="+mn-lt"/>
              </a:defRPr>
            </a:lvl1pPr>
            <a:lvl2pPr>
              <a:defRPr sz="4799">
                <a:latin typeface="+mn-lt"/>
              </a:defRPr>
            </a:lvl2pPr>
            <a:lvl3pPr>
              <a:defRPr sz="4799">
                <a:latin typeface="+mn-lt"/>
              </a:defRPr>
            </a:lvl3pPr>
            <a:lvl4pPr>
              <a:defRPr sz="4799">
                <a:latin typeface="+mn-lt"/>
              </a:defRPr>
            </a:lvl4pPr>
            <a:lvl5pPr>
              <a:defRPr sz="4799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45586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040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6" y="2575718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73720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9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3"/>
            <a:ext cx="10056125" cy="7665562"/>
          </a:xfrm>
          <a:prstGeom prst="rect">
            <a:avLst/>
          </a:prstGeom>
        </p:spPr>
        <p:txBody>
          <a:bodyPr/>
          <a:lstStyle>
            <a:lvl1pPr marL="571357" indent="-571357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1pPr>
            <a:lvl2pPr marL="1370915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2pPr>
            <a:lvl3pPr marL="2284859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3pPr>
            <a:lvl4pPr marL="3198800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4pPr>
            <a:lvl5pPr marL="4112744" indent="-456972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6" y="2575718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13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8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6" y="3567953"/>
            <a:ext cx="17341189" cy="81937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399">
                <a:latin typeface="+mj-lt"/>
              </a:defRPr>
            </a:lvl1pPr>
            <a:lvl2pPr>
              <a:defRPr sz="5399">
                <a:latin typeface="+mj-lt"/>
              </a:defRPr>
            </a:lvl2pPr>
            <a:lvl3pPr>
              <a:defRPr sz="5399">
                <a:latin typeface="+mj-lt"/>
              </a:defRPr>
            </a:lvl3pPr>
            <a:lvl4pPr>
              <a:defRPr sz="5399">
                <a:latin typeface="+mj-lt"/>
              </a:defRPr>
            </a:lvl4pPr>
            <a:lvl5pPr>
              <a:defRPr sz="5399">
                <a:latin typeface="+mj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45586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# Oval">
            <a:extLst>
              <a:ext uri="{FF2B5EF4-FFF2-40B4-BE49-F238E27FC236}">
                <a16:creationId xmlns:a16="http://schemas.microsoft.com/office/drawing/2014/main" id="{5B559599-263B-334F-A302-A55ECC02B85A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2278BE8-D282-9A42-AD8B-28A0653ED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  <a:latin typeface="+mj-lt"/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38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7"/>
            <a:ext cx="5318807" cy="1808394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6" y="2750648"/>
            <a:ext cx="20335461" cy="3522524"/>
          </a:xfrm>
        </p:spPr>
        <p:txBody>
          <a:bodyPr anchor="b">
            <a:noAutofit/>
          </a:bodyPr>
          <a:lstStyle>
            <a:lvl1pPr algn="ctr">
              <a:defRPr sz="9598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6" y="6411755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99" i="1">
                <a:solidFill>
                  <a:schemeClr val="bg1"/>
                </a:solidFill>
                <a:latin typeface="+mn-lt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6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399" b="0">
                <a:solidFill>
                  <a:schemeClr val="bg1"/>
                </a:solidFill>
              </a:defRPr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6" y="12000966"/>
            <a:ext cx="10061635" cy="7013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599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5A8FFC8-3A1A-9C49-86D1-6899916D3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7"/>
            <a:ext cx="5318807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5" name="Div">
            <a:extLst>
              <a:ext uri="{FF2B5EF4-FFF2-40B4-BE49-F238E27FC236}">
                <a16:creationId xmlns:a16="http://schemas.microsoft.com/office/drawing/2014/main" id="{A5775909-DFFB-AB45-B6C1-6D68BC0A0022}"/>
              </a:ext>
            </a:extLst>
          </p:cNvPr>
          <p:cNvCxnSpPr/>
          <p:nvPr/>
        </p:nvCxnSpPr>
        <p:spPr>
          <a:xfrm>
            <a:off x="2465579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sion">
            <a:extLst>
              <a:ext uri="{FF2B5EF4-FFF2-40B4-BE49-F238E27FC236}">
                <a16:creationId xmlns:a16="http://schemas.microsoft.com/office/drawing/2014/main" id="{6F224B43-B878-2443-AB4E-272B8D788CDB}"/>
              </a:ext>
            </a:extLst>
          </p:cNvPr>
          <p:cNvSpPr txBox="1">
            <a:spLocks/>
          </p:cNvSpPr>
          <p:nvPr/>
        </p:nvSpPr>
        <p:spPr>
          <a:xfrm>
            <a:off x="2266580" y="7326080"/>
            <a:ext cx="11930684" cy="24980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799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ecarbonize">
            <a:extLst>
              <a:ext uri="{FF2B5EF4-FFF2-40B4-BE49-F238E27FC236}">
                <a16:creationId xmlns:a16="http://schemas.microsoft.com/office/drawing/2014/main" id="{99814424-E410-F841-B91F-34A608070A15}"/>
              </a:ext>
            </a:extLst>
          </p:cNvPr>
          <p:cNvSpPr txBox="1"/>
          <p:nvPr/>
        </p:nvSpPr>
        <p:spPr>
          <a:xfrm>
            <a:off x="2266580" y="4436942"/>
            <a:ext cx="14270513" cy="2153988"/>
          </a:xfrm>
          <a:prstGeom prst="rect">
            <a:avLst/>
          </a:prstGeom>
          <a:noFill/>
        </p:spPr>
        <p:txBody>
          <a:bodyPr wrap="square" lIns="91416" tIns="0" rIns="0" bIns="0" rtlCol="0">
            <a:spAutoFit/>
          </a:bodyPr>
          <a:lstStyle/>
          <a:p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ne Simple Mission">
            <a:extLst>
              <a:ext uri="{FF2B5EF4-FFF2-40B4-BE49-F238E27FC236}">
                <a16:creationId xmlns:a16="http://schemas.microsoft.com/office/drawing/2014/main" id="{58EF224A-34AF-ED49-83AD-B4143AC91CD4}"/>
              </a:ext>
            </a:extLst>
          </p:cNvPr>
          <p:cNvSpPr txBox="1">
            <a:spLocks/>
          </p:cNvSpPr>
          <p:nvPr/>
        </p:nvSpPr>
        <p:spPr>
          <a:xfrm>
            <a:off x="2266580" y="3790619"/>
            <a:ext cx="11930684" cy="95912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799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9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80" y="7326080"/>
            <a:ext cx="11930684" cy="24980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799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80" y="4436942"/>
            <a:ext cx="14270513" cy="2153988"/>
          </a:xfrm>
          <a:prstGeom prst="rect">
            <a:avLst/>
          </a:prstGeom>
          <a:noFill/>
        </p:spPr>
        <p:txBody>
          <a:bodyPr wrap="square" lIns="91416" tIns="0" rIns="0" bIns="0" rtlCol="0">
            <a:spAutoFit/>
          </a:bodyPr>
          <a:lstStyle/>
          <a:p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80" y="3790619"/>
            <a:ext cx="11930684" cy="95912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799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83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5" name="Div">
            <a:extLst>
              <a:ext uri="{FF2B5EF4-FFF2-40B4-BE49-F238E27FC236}">
                <a16:creationId xmlns:a16="http://schemas.microsoft.com/office/drawing/2014/main" id="{A5775909-DFFB-AB45-B6C1-6D68BC0A0022}"/>
              </a:ext>
            </a:extLst>
          </p:cNvPr>
          <p:cNvCxnSpPr/>
          <p:nvPr/>
        </p:nvCxnSpPr>
        <p:spPr>
          <a:xfrm>
            <a:off x="2465578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sion">
            <a:extLst>
              <a:ext uri="{FF2B5EF4-FFF2-40B4-BE49-F238E27FC236}">
                <a16:creationId xmlns:a16="http://schemas.microsoft.com/office/drawing/2014/main" id="{6F224B43-B878-2443-AB4E-272B8D788CDB}"/>
              </a:ext>
            </a:extLst>
          </p:cNvPr>
          <p:cNvSpPr txBox="1">
            <a:spLocks/>
          </p:cNvSpPr>
          <p:nvPr/>
        </p:nvSpPr>
        <p:spPr>
          <a:xfrm>
            <a:off x="2266579" y="7326079"/>
            <a:ext cx="11930684" cy="2498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80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ecarbonize">
            <a:extLst>
              <a:ext uri="{FF2B5EF4-FFF2-40B4-BE49-F238E27FC236}">
                <a16:creationId xmlns:a16="http://schemas.microsoft.com/office/drawing/2014/main" id="{99814424-E410-F841-B91F-34A608070A15}"/>
              </a:ext>
            </a:extLst>
          </p:cNvPr>
          <p:cNvSpPr txBox="1"/>
          <p:nvPr/>
        </p:nvSpPr>
        <p:spPr>
          <a:xfrm>
            <a:off x="2266579" y="4436941"/>
            <a:ext cx="14270512" cy="215443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ne Simple Mission">
            <a:extLst>
              <a:ext uri="{FF2B5EF4-FFF2-40B4-BE49-F238E27FC236}">
                <a16:creationId xmlns:a16="http://schemas.microsoft.com/office/drawing/2014/main" id="{58EF224A-34AF-ED49-83AD-B4143AC91CD4}"/>
              </a:ext>
            </a:extLst>
          </p:cNvPr>
          <p:cNvSpPr txBox="1">
            <a:spLocks/>
          </p:cNvSpPr>
          <p:nvPr/>
        </p:nvSpPr>
        <p:spPr>
          <a:xfrm>
            <a:off x="2266579" y="3790618"/>
            <a:ext cx="11930684" cy="9591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80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8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79" y="7326079"/>
            <a:ext cx="11930684" cy="2498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80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79" y="4436941"/>
            <a:ext cx="14270512" cy="215443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79" y="3790618"/>
            <a:ext cx="11930684" cy="9591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80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9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6"/>
            <a:ext cx="5318807" cy="1808394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5" y="2750648"/>
            <a:ext cx="20335460" cy="3522524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4" y="6411753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4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5" y="12000965"/>
            <a:ext cx="10061636" cy="7013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5A8FFC8-3A1A-9C49-86D1-6899916D3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6"/>
            <a:ext cx="5318807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r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re Values">
            <a:extLst>
              <a:ext uri="{FF2B5EF4-FFF2-40B4-BE49-F238E27FC236}">
                <a16:creationId xmlns:a16="http://schemas.microsoft.com/office/drawing/2014/main" id="{2EDADB27-3CEA-0347-BB26-654BB9C13CA2}"/>
              </a:ext>
            </a:extLst>
          </p:cNvPr>
          <p:cNvSpPr txBox="1"/>
          <p:nvPr/>
        </p:nvSpPr>
        <p:spPr>
          <a:xfrm>
            <a:off x="2550290" y="3938256"/>
            <a:ext cx="6803957" cy="1046440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6800"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Core Values</a:t>
            </a:r>
          </a:p>
        </p:txBody>
      </p:sp>
      <p:cxnSp>
        <p:nvCxnSpPr>
          <p:cNvPr id="4" name="Div">
            <a:extLst>
              <a:ext uri="{FF2B5EF4-FFF2-40B4-BE49-F238E27FC236}">
                <a16:creationId xmlns:a16="http://schemas.microsoft.com/office/drawing/2014/main" id="{FBEC64EA-1DF5-5345-882E-7B80D351A631}"/>
              </a:ext>
            </a:extLst>
          </p:cNvPr>
          <p:cNvCxnSpPr>
            <a:cxnSpLocks/>
          </p:cNvCxnSpPr>
          <p:nvPr/>
        </p:nvCxnSpPr>
        <p:spPr>
          <a:xfrm>
            <a:off x="5471446" y="5297618"/>
            <a:ext cx="961645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re Values">
            <a:extLst>
              <a:ext uri="{FF2B5EF4-FFF2-40B4-BE49-F238E27FC236}">
                <a16:creationId xmlns:a16="http://schemas.microsoft.com/office/drawing/2014/main" id="{713E4514-A96E-F946-AB64-78E18AB732C0}"/>
              </a:ext>
            </a:extLst>
          </p:cNvPr>
          <p:cNvSpPr txBox="1">
            <a:spLocks/>
          </p:cNvSpPr>
          <p:nvPr/>
        </p:nvSpPr>
        <p:spPr>
          <a:xfrm>
            <a:off x="2550290" y="6237417"/>
            <a:ext cx="6803957" cy="409759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We lead with the passion and heart of a nonprofit and the operational experience and efficiency of a for-profit. To execute our mission and realize our vision, we integrate our values throughout our operations. </a:t>
            </a:r>
            <a:endParaRPr lang="en-US" sz="360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Core Values Animation">
            <a:hlinkClick r:id="" action="ppaction://media"/>
            <a:extLst>
              <a:ext uri="{FF2B5EF4-FFF2-40B4-BE49-F238E27FC236}">
                <a16:creationId xmlns:a16="http://schemas.microsoft.com/office/drawing/2014/main" id="{AF9A2875-2481-D243-AD14-D6785C1440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686" t="4634" r="24601" b="3228"/>
          <a:stretch/>
        </p:blipFill>
        <p:spPr>
          <a:xfrm>
            <a:off x="10492782" y="297257"/>
            <a:ext cx="13317966" cy="13096069"/>
          </a:xfrm>
          <a:prstGeom prst="rect">
            <a:avLst/>
          </a:prstGeom>
        </p:spPr>
      </p:pic>
      <p:sp>
        <p:nvSpPr>
          <p:cNvPr id="8" name="Core Values">
            <a:extLst>
              <a:ext uri="{FF2B5EF4-FFF2-40B4-BE49-F238E27FC236}">
                <a16:creationId xmlns:a16="http://schemas.microsoft.com/office/drawing/2014/main" id="{0EFA2280-82E4-A34E-8EF0-D6AD9E8029C8}"/>
              </a:ext>
            </a:extLst>
          </p:cNvPr>
          <p:cNvSpPr txBox="1"/>
          <p:nvPr userDrawn="1"/>
        </p:nvSpPr>
        <p:spPr>
          <a:xfrm>
            <a:off x="2550290" y="3938256"/>
            <a:ext cx="6803957" cy="1046440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6800"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Core Values</a:t>
            </a:r>
          </a:p>
        </p:txBody>
      </p:sp>
      <p:cxnSp>
        <p:nvCxnSpPr>
          <p:cNvPr id="9" name="Div">
            <a:extLst>
              <a:ext uri="{FF2B5EF4-FFF2-40B4-BE49-F238E27FC236}">
                <a16:creationId xmlns:a16="http://schemas.microsoft.com/office/drawing/2014/main" id="{E8121553-E786-F34E-A6E8-62B683940CFA}"/>
              </a:ext>
            </a:extLst>
          </p:cNvPr>
          <p:cNvCxnSpPr>
            <a:cxnSpLocks/>
          </p:cNvCxnSpPr>
          <p:nvPr userDrawn="1"/>
        </p:nvCxnSpPr>
        <p:spPr>
          <a:xfrm>
            <a:off x="5471446" y="5297618"/>
            <a:ext cx="961645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re Values">
            <a:extLst>
              <a:ext uri="{FF2B5EF4-FFF2-40B4-BE49-F238E27FC236}">
                <a16:creationId xmlns:a16="http://schemas.microsoft.com/office/drawing/2014/main" id="{09B216AC-A815-7C49-89DB-5F7621E5F619}"/>
              </a:ext>
            </a:extLst>
          </p:cNvPr>
          <p:cNvSpPr txBox="1">
            <a:spLocks/>
          </p:cNvSpPr>
          <p:nvPr userDrawn="1"/>
        </p:nvSpPr>
        <p:spPr>
          <a:xfrm>
            <a:off x="2550290" y="6237417"/>
            <a:ext cx="6803957" cy="409759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We lead with the passion and heart of a nonprofit and the operational experience and efficiency of a for-profit. To execute our mission and realize our vision, we integrate our values throughout our operations. </a:t>
            </a:r>
            <a:endParaRPr lang="en-US" sz="360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Core Values Animation">
            <a:hlinkClick r:id="" action="ppaction://media"/>
            <a:extLst>
              <a:ext uri="{FF2B5EF4-FFF2-40B4-BE49-F238E27FC236}">
                <a16:creationId xmlns:a16="http://schemas.microsoft.com/office/drawing/2014/main" id="{D41A9BB0-CEE0-3942-93D8-19A5C0F07FF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686" t="4634" r="24601" b="3228"/>
          <a:stretch/>
        </p:blipFill>
        <p:spPr>
          <a:xfrm>
            <a:off x="10492782" y="297257"/>
            <a:ext cx="13317966" cy="130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5" name="Div">
            <a:extLst>
              <a:ext uri="{FF2B5EF4-FFF2-40B4-BE49-F238E27FC236}">
                <a16:creationId xmlns:a16="http://schemas.microsoft.com/office/drawing/2014/main" id="{A5775909-DFFB-AB45-B6C1-6D68BC0A0022}"/>
              </a:ext>
            </a:extLst>
          </p:cNvPr>
          <p:cNvCxnSpPr/>
          <p:nvPr/>
        </p:nvCxnSpPr>
        <p:spPr>
          <a:xfrm>
            <a:off x="2465578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sion">
            <a:extLst>
              <a:ext uri="{FF2B5EF4-FFF2-40B4-BE49-F238E27FC236}">
                <a16:creationId xmlns:a16="http://schemas.microsoft.com/office/drawing/2014/main" id="{6F224B43-B878-2443-AB4E-272B8D788CDB}"/>
              </a:ext>
            </a:extLst>
          </p:cNvPr>
          <p:cNvSpPr txBox="1">
            <a:spLocks/>
          </p:cNvSpPr>
          <p:nvPr/>
        </p:nvSpPr>
        <p:spPr>
          <a:xfrm>
            <a:off x="2266579" y="7326079"/>
            <a:ext cx="11930684" cy="2498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80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ecarbonize">
            <a:extLst>
              <a:ext uri="{FF2B5EF4-FFF2-40B4-BE49-F238E27FC236}">
                <a16:creationId xmlns:a16="http://schemas.microsoft.com/office/drawing/2014/main" id="{99814424-E410-F841-B91F-34A608070A15}"/>
              </a:ext>
            </a:extLst>
          </p:cNvPr>
          <p:cNvSpPr txBox="1"/>
          <p:nvPr/>
        </p:nvSpPr>
        <p:spPr>
          <a:xfrm>
            <a:off x="2266579" y="4436941"/>
            <a:ext cx="14270512" cy="215443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ne Simple Mission">
            <a:extLst>
              <a:ext uri="{FF2B5EF4-FFF2-40B4-BE49-F238E27FC236}">
                <a16:creationId xmlns:a16="http://schemas.microsoft.com/office/drawing/2014/main" id="{58EF224A-34AF-ED49-83AD-B4143AC91CD4}"/>
              </a:ext>
            </a:extLst>
          </p:cNvPr>
          <p:cNvSpPr txBox="1">
            <a:spLocks/>
          </p:cNvSpPr>
          <p:nvPr/>
        </p:nvSpPr>
        <p:spPr>
          <a:xfrm>
            <a:off x="2266579" y="3790618"/>
            <a:ext cx="11930684" cy="9591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80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8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79" y="7326079"/>
            <a:ext cx="11930684" cy="24980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80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79" y="4436941"/>
            <a:ext cx="14270512" cy="215443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4000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79" y="3790618"/>
            <a:ext cx="11930684" cy="9591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48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80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916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515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4" y="0"/>
            <a:ext cx="24377652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5" y="0"/>
            <a:ext cx="24377650" cy="1374675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4" y="0"/>
            <a:ext cx="24377652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5" y="0"/>
            <a:ext cx="24377650" cy="1374675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9530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6" y="730487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70" y="2729132"/>
            <a:ext cx="18860307" cy="422734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997">
                <a:solidFill>
                  <a:schemeClr val="bg1"/>
                </a:solidFill>
                <a:latin typeface="+mj-lt"/>
              </a:defRPr>
            </a:lvl1pPr>
            <a:lvl2pPr marL="913943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7887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1828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5772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3CD2F-DA58-5942-95ED-769E4436E8AA}"/>
              </a:ext>
            </a:extLst>
          </p:cNvPr>
          <p:cNvCxnSpPr/>
          <p:nvPr userDrawn="1"/>
        </p:nvCxnSpPr>
        <p:spPr>
          <a:xfrm>
            <a:off x="2423376" y="730487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8859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6" y="3567955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799">
                <a:latin typeface="+mn-lt"/>
              </a:defRPr>
            </a:lvl1pPr>
            <a:lvl2pPr>
              <a:defRPr sz="4799">
                <a:latin typeface="+mn-lt"/>
              </a:defRPr>
            </a:lvl2pPr>
            <a:lvl3pPr>
              <a:defRPr sz="4799">
                <a:latin typeface="+mn-lt"/>
              </a:defRPr>
            </a:lvl3pPr>
            <a:lvl4pPr>
              <a:defRPr sz="4799">
                <a:latin typeface="+mn-lt"/>
              </a:defRPr>
            </a:lvl4pPr>
            <a:lvl5pPr>
              <a:defRPr sz="4799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45586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04053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6" y="2575718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73720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9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3"/>
            <a:ext cx="10056125" cy="7665562"/>
          </a:xfrm>
          <a:prstGeom prst="rect">
            <a:avLst/>
          </a:prstGeom>
        </p:spPr>
        <p:txBody>
          <a:bodyPr/>
          <a:lstStyle>
            <a:lvl1pPr marL="571357" indent="-571357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1pPr>
            <a:lvl2pPr marL="1370915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2pPr>
            <a:lvl3pPr marL="2284859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3pPr>
            <a:lvl4pPr marL="3198800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4pPr>
            <a:lvl5pPr marL="4112744" indent="-456972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6" y="2575718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1336"/>
      </p:ext>
    </p:extLst>
  </p:cSld>
  <p:clrMapOvr>
    <a:masterClrMapping/>
  </p:clrMapOvr>
  <p:transition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838"/>
      </p:ext>
    </p:extLst>
  </p:cSld>
  <p:clrMapOvr>
    <a:masterClrMapping/>
  </p:clrMapOvr>
  <p:transition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097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7"/>
            <a:ext cx="5318807" cy="1808394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6" y="2750648"/>
            <a:ext cx="20335461" cy="3522524"/>
          </a:xfrm>
        </p:spPr>
        <p:txBody>
          <a:bodyPr anchor="b">
            <a:noAutofit/>
          </a:bodyPr>
          <a:lstStyle>
            <a:lvl1pPr algn="ctr">
              <a:defRPr sz="9598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6" y="6411755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99" i="1">
                <a:solidFill>
                  <a:schemeClr val="bg1"/>
                </a:solidFill>
                <a:latin typeface="+mn-lt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6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399" b="0">
                <a:solidFill>
                  <a:schemeClr val="bg1"/>
                </a:solidFill>
              </a:defRPr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6" y="12000966"/>
            <a:ext cx="10061635" cy="7013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599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5A8FFC8-3A1A-9C49-86D1-6899916D3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7"/>
            <a:ext cx="5318807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2"/>
            <a:ext cx="17341189" cy="81937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latin typeface="+mn-lt"/>
              </a:defRPr>
            </a:lvl1pPr>
            <a:lvl2pPr>
              <a:defRPr sz="4800">
                <a:latin typeface="+mn-lt"/>
              </a:defRPr>
            </a:lvl2pPr>
            <a:lvl3pPr>
              <a:defRPr sz="4800">
                <a:latin typeface="+mn-lt"/>
              </a:defRPr>
            </a:lvl3pPr>
            <a:lvl4pPr>
              <a:defRPr sz="4800">
                <a:latin typeface="+mn-lt"/>
              </a:defRPr>
            </a:lvl4pPr>
            <a:lvl5pPr>
              <a:defRPr sz="48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16741"/>
      </p:ext>
    </p:extLst>
  </p:cSld>
  <p:clrMapOvr>
    <a:masterClrMapping/>
  </p:clrMapOvr>
  <p:transition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69" y="2729132"/>
            <a:ext cx="18860308" cy="422734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0">
                <a:solidFill>
                  <a:schemeClr val="bg1"/>
                </a:solidFill>
                <a:latin typeface="+mj-lt"/>
              </a:defRPr>
            </a:lvl1pPr>
            <a:lvl2pPr marL="914171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8343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2514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668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3CD2F-DA58-5942-95ED-769E4436E8AA}"/>
              </a:ext>
            </a:extLst>
          </p:cNvPr>
          <p:cNvCxnSpPr/>
          <p:nvPr userDrawn="1"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7793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latin typeface="+mn-lt"/>
              </a:defRPr>
            </a:lvl1pPr>
            <a:lvl2pPr>
              <a:defRPr sz="4800">
                <a:latin typeface="+mn-lt"/>
              </a:defRPr>
            </a:lvl2pPr>
            <a:lvl3pPr>
              <a:defRPr sz="4800">
                <a:latin typeface="+mn-lt"/>
              </a:defRPr>
            </a:lvl3pPr>
            <a:lvl4pPr>
              <a:defRPr sz="4800">
                <a:latin typeface="+mn-lt"/>
              </a:defRPr>
            </a:lvl4pPr>
            <a:lvl5pPr>
              <a:defRPr sz="48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884"/>
      </p:ext>
    </p:extLst>
  </p:cSld>
  <p:clrMapOvr>
    <a:masterClrMapping/>
  </p:clrMapOvr>
  <p:transition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1175"/>
      </p:ext>
    </p:extLst>
  </p:cSld>
  <p:clrMapOvr>
    <a:masterClrMapping/>
  </p:clrMapOvr>
  <p:transition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1"/>
            <a:ext cx="10056125" cy="7665562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4pPr>
            <a:lvl5pPr marL="4113771" indent="-45708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9557"/>
      </p:ext>
    </p:extLst>
  </p:cSld>
  <p:clrMapOvr>
    <a:masterClrMapping/>
  </p:clrMapOvr>
  <p:transition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/>
          <p:cNvSpPr>
            <a:spLocks noGrp="1" noChangeAspect="1"/>
          </p:cNvSpPr>
          <p:nvPr>
            <p:ph type="pic" sz="quarter" idx="65"/>
          </p:nvPr>
        </p:nvSpPr>
        <p:spPr>
          <a:xfrm>
            <a:off x="8153903" y="3276490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3"/>
          <p:cNvSpPr>
            <a:spLocks noGrp="1" noChangeAspect="1"/>
          </p:cNvSpPr>
          <p:nvPr>
            <p:ph type="pic" sz="quarter" idx="66"/>
          </p:nvPr>
        </p:nvSpPr>
        <p:spPr>
          <a:xfrm>
            <a:off x="12858832" y="3276490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67"/>
          </p:nvPr>
        </p:nvSpPr>
        <p:spPr>
          <a:xfrm>
            <a:off x="17567474" y="3276490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68"/>
          </p:nvPr>
        </p:nvSpPr>
        <p:spPr>
          <a:xfrm>
            <a:off x="3445261" y="3276490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61"/>
          </p:nvPr>
        </p:nvSpPr>
        <p:spPr>
          <a:xfrm>
            <a:off x="8153903" y="8070239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62"/>
          </p:nvPr>
        </p:nvSpPr>
        <p:spPr>
          <a:xfrm>
            <a:off x="12858832" y="8070239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63"/>
          </p:nvPr>
        </p:nvSpPr>
        <p:spPr>
          <a:xfrm>
            <a:off x="17567474" y="8070239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64"/>
          </p:nvPr>
        </p:nvSpPr>
        <p:spPr>
          <a:xfrm>
            <a:off x="3445261" y="8070239"/>
            <a:ext cx="3300984" cy="330098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1CC61E91-F6AC-4D43-98C9-DA4496508470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69C2F69-CC35-B044-B320-3D37A7320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# Oval">
            <a:extLst>
              <a:ext uri="{FF2B5EF4-FFF2-40B4-BE49-F238E27FC236}">
                <a16:creationId xmlns:a16="http://schemas.microsoft.com/office/drawing/2014/main" id="{16A638EC-45F3-4C49-B1E1-715162E9C813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69486"/>
      </p:ext>
    </p:extLst>
  </p:cSld>
  <p:clrMapOvr>
    <a:masterClrMapping/>
  </p:clrMapOvr>
  <p:transition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/2 Text &amp; 1/2 Ph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7844" y="12266341"/>
            <a:ext cx="14719610" cy="1182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Open Sans Semibold" charset="0"/>
            </a:endParaRP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0" y="6969006"/>
            <a:ext cx="24377649" cy="67469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0BB636-F12C-124F-A85D-D9F5CED55227}"/>
              </a:ext>
            </a:extLst>
          </p:cNvPr>
          <p:cNvSpPr/>
          <p:nvPr userDrawn="1"/>
        </p:nvSpPr>
        <p:spPr>
          <a:xfrm>
            <a:off x="5887844" y="12266341"/>
            <a:ext cx="14719610" cy="1182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67820"/>
      </p:ext>
    </p:extLst>
  </p:cSld>
  <p:clrMapOvr>
    <a:masterClrMapping/>
  </p:clrMapOvr>
  <p:transition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6383"/>
      </p:ext>
    </p:extLst>
  </p:cSld>
  <p:clrMapOvr>
    <a:masterClrMapping/>
  </p:clrMapOvr>
  <p:transition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9/23/2025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496" y="620574"/>
            <a:ext cx="10473898" cy="1706704"/>
          </a:xfrm>
        </p:spPr>
        <p:txBody>
          <a:bodyPr>
            <a:normAutofit/>
          </a:bodyPr>
          <a:lstStyle>
            <a:lvl1pPr>
              <a:defRPr sz="7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495" y="1962152"/>
            <a:ext cx="7160935" cy="730252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3999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565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6" y="3567953"/>
            <a:ext cx="17341189" cy="819374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399">
                <a:latin typeface="+mj-lt"/>
              </a:defRPr>
            </a:lvl1pPr>
            <a:lvl2pPr>
              <a:defRPr sz="5399">
                <a:latin typeface="+mj-lt"/>
              </a:defRPr>
            </a:lvl2pPr>
            <a:lvl3pPr>
              <a:defRPr sz="5399">
                <a:latin typeface="+mj-lt"/>
              </a:defRPr>
            </a:lvl3pPr>
            <a:lvl4pPr>
              <a:defRPr sz="5399">
                <a:latin typeface="+mj-lt"/>
              </a:defRPr>
            </a:lvl4pPr>
            <a:lvl5pPr>
              <a:defRPr sz="5399">
                <a:latin typeface="+mj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45586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# Oval">
            <a:extLst>
              <a:ext uri="{FF2B5EF4-FFF2-40B4-BE49-F238E27FC236}">
                <a16:creationId xmlns:a16="http://schemas.microsoft.com/office/drawing/2014/main" id="{5B559599-263B-334F-A302-A55ECC02B85A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2278BE8-D282-9A42-AD8B-28A0653ED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  <a:latin typeface="+mj-lt"/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0890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5" name="Div">
            <a:extLst>
              <a:ext uri="{FF2B5EF4-FFF2-40B4-BE49-F238E27FC236}">
                <a16:creationId xmlns:a16="http://schemas.microsoft.com/office/drawing/2014/main" id="{A5775909-DFFB-AB45-B6C1-6D68BC0A0022}"/>
              </a:ext>
            </a:extLst>
          </p:cNvPr>
          <p:cNvCxnSpPr/>
          <p:nvPr/>
        </p:nvCxnSpPr>
        <p:spPr>
          <a:xfrm>
            <a:off x="2465579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sion">
            <a:extLst>
              <a:ext uri="{FF2B5EF4-FFF2-40B4-BE49-F238E27FC236}">
                <a16:creationId xmlns:a16="http://schemas.microsoft.com/office/drawing/2014/main" id="{6F224B43-B878-2443-AB4E-272B8D788CDB}"/>
              </a:ext>
            </a:extLst>
          </p:cNvPr>
          <p:cNvSpPr txBox="1">
            <a:spLocks/>
          </p:cNvSpPr>
          <p:nvPr/>
        </p:nvSpPr>
        <p:spPr>
          <a:xfrm>
            <a:off x="2266580" y="7326080"/>
            <a:ext cx="11930684" cy="24980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799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ecarbonize">
            <a:extLst>
              <a:ext uri="{FF2B5EF4-FFF2-40B4-BE49-F238E27FC236}">
                <a16:creationId xmlns:a16="http://schemas.microsoft.com/office/drawing/2014/main" id="{99814424-E410-F841-B91F-34A608070A15}"/>
              </a:ext>
            </a:extLst>
          </p:cNvPr>
          <p:cNvSpPr txBox="1"/>
          <p:nvPr/>
        </p:nvSpPr>
        <p:spPr>
          <a:xfrm>
            <a:off x="2266580" y="4436942"/>
            <a:ext cx="14270513" cy="2153988"/>
          </a:xfrm>
          <a:prstGeom prst="rect">
            <a:avLst/>
          </a:prstGeom>
          <a:noFill/>
        </p:spPr>
        <p:txBody>
          <a:bodyPr wrap="square" lIns="91416" tIns="0" rIns="0" bIns="0" rtlCol="0">
            <a:spAutoFit/>
          </a:bodyPr>
          <a:lstStyle/>
          <a:p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ne Simple Mission">
            <a:extLst>
              <a:ext uri="{FF2B5EF4-FFF2-40B4-BE49-F238E27FC236}">
                <a16:creationId xmlns:a16="http://schemas.microsoft.com/office/drawing/2014/main" id="{58EF224A-34AF-ED49-83AD-B4143AC91CD4}"/>
              </a:ext>
            </a:extLst>
          </p:cNvPr>
          <p:cNvSpPr txBox="1">
            <a:spLocks/>
          </p:cNvSpPr>
          <p:nvPr/>
        </p:nvSpPr>
        <p:spPr>
          <a:xfrm>
            <a:off x="2266580" y="3790619"/>
            <a:ext cx="11930684" cy="95912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799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9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80" y="7326080"/>
            <a:ext cx="11930684" cy="24980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799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80" y="4436942"/>
            <a:ext cx="14270513" cy="2153988"/>
          </a:xfrm>
          <a:prstGeom prst="rect">
            <a:avLst/>
          </a:prstGeom>
          <a:noFill/>
        </p:spPr>
        <p:txBody>
          <a:bodyPr wrap="square" lIns="91416" tIns="0" rIns="0" bIns="0" rtlCol="0">
            <a:spAutoFit/>
          </a:bodyPr>
          <a:lstStyle/>
          <a:p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80" y="3790619"/>
            <a:ext cx="11930684" cy="95912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799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6" y="2750648"/>
            <a:ext cx="20335461" cy="3522524"/>
          </a:xfrm>
        </p:spPr>
        <p:txBody>
          <a:bodyPr anchor="b">
            <a:noAutofit/>
          </a:bodyPr>
          <a:lstStyle>
            <a:lvl1pPr algn="ctr">
              <a:defRPr sz="9598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6" y="6411755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99" i="1">
                <a:solidFill>
                  <a:schemeClr val="bg1"/>
                </a:solidFill>
                <a:latin typeface="+mn-lt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6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399" b="0">
                <a:solidFill>
                  <a:schemeClr val="bg1"/>
                </a:solidFill>
              </a:defRPr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6" y="12000966"/>
            <a:ext cx="10061635" cy="7013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599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7"/>
            <a:ext cx="5318807" cy="1808394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6" y="2750648"/>
            <a:ext cx="20335461" cy="3522524"/>
          </a:xfrm>
        </p:spPr>
        <p:txBody>
          <a:bodyPr anchor="b">
            <a:noAutofit/>
          </a:bodyPr>
          <a:lstStyle>
            <a:lvl1pPr algn="ctr">
              <a:defRPr sz="9598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6" y="6411755"/>
            <a:ext cx="20335461" cy="75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99" i="1">
                <a:solidFill>
                  <a:schemeClr val="bg1"/>
                </a:solidFill>
                <a:latin typeface="+mn-lt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6" y="8320502"/>
            <a:ext cx="20335461" cy="82391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399" b="0">
                <a:solidFill>
                  <a:schemeClr val="bg1"/>
                </a:solidFill>
              </a:defRPr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6" y="12000966"/>
            <a:ext cx="10061635" cy="7013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599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5" y="11322252"/>
            <a:ext cx="3463888" cy="6402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D4CE180-875D-6446-9BBF-AE699A337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0"/>
            <a:ext cx="24377652" cy="9954884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0F83852F-B40E-5744-8B79-CD323A5FFAEF}"/>
              </a:ext>
            </a:extLst>
          </p:cNvPr>
          <p:cNvSpPr/>
          <p:nvPr userDrawn="1"/>
        </p:nvSpPr>
        <p:spPr>
          <a:xfrm rot="10800000">
            <a:off x="0" y="1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5A8FFC8-3A1A-9C49-86D1-6899916D3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03" y="10997737"/>
            <a:ext cx="5318807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5" name="Div">
            <a:extLst>
              <a:ext uri="{FF2B5EF4-FFF2-40B4-BE49-F238E27FC236}">
                <a16:creationId xmlns:a16="http://schemas.microsoft.com/office/drawing/2014/main" id="{A5775909-DFFB-AB45-B6C1-6D68BC0A0022}"/>
              </a:ext>
            </a:extLst>
          </p:cNvPr>
          <p:cNvCxnSpPr/>
          <p:nvPr/>
        </p:nvCxnSpPr>
        <p:spPr>
          <a:xfrm>
            <a:off x="2465579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sion">
            <a:extLst>
              <a:ext uri="{FF2B5EF4-FFF2-40B4-BE49-F238E27FC236}">
                <a16:creationId xmlns:a16="http://schemas.microsoft.com/office/drawing/2014/main" id="{6F224B43-B878-2443-AB4E-272B8D788CDB}"/>
              </a:ext>
            </a:extLst>
          </p:cNvPr>
          <p:cNvSpPr txBox="1">
            <a:spLocks/>
          </p:cNvSpPr>
          <p:nvPr/>
        </p:nvSpPr>
        <p:spPr>
          <a:xfrm>
            <a:off x="2266580" y="7326080"/>
            <a:ext cx="11930684" cy="24980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799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ecarbonize">
            <a:extLst>
              <a:ext uri="{FF2B5EF4-FFF2-40B4-BE49-F238E27FC236}">
                <a16:creationId xmlns:a16="http://schemas.microsoft.com/office/drawing/2014/main" id="{99814424-E410-F841-B91F-34A608070A15}"/>
              </a:ext>
            </a:extLst>
          </p:cNvPr>
          <p:cNvSpPr txBox="1"/>
          <p:nvPr/>
        </p:nvSpPr>
        <p:spPr>
          <a:xfrm>
            <a:off x="2266580" y="4436942"/>
            <a:ext cx="14270513" cy="2153988"/>
          </a:xfrm>
          <a:prstGeom prst="rect">
            <a:avLst/>
          </a:prstGeom>
          <a:noFill/>
        </p:spPr>
        <p:txBody>
          <a:bodyPr wrap="square" lIns="91416" tIns="0" rIns="0" bIns="0" rtlCol="0">
            <a:spAutoFit/>
          </a:bodyPr>
          <a:lstStyle/>
          <a:p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ne Simple Mission">
            <a:extLst>
              <a:ext uri="{FF2B5EF4-FFF2-40B4-BE49-F238E27FC236}">
                <a16:creationId xmlns:a16="http://schemas.microsoft.com/office/drawing/2014/main" id="{58EF224A-34AF-ED49-83AD-B4143AC91CD4}"/>
              </a:ext>
            </a:extLst>
          </p:cNvPr>
          <p:cNvSpPr txBox="1">
            <a:spLocks/>
          </p:cNvSpPr>
          <p:nvPr/>
        </p:nvSpPr>
        <p:spPr>
          <a:xfrm>
            <a:off x="2266580" y="3790619"/>
            <a:ext cx="11930684" cy="95912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799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9" y="6836948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80" y="7326080"/>
            <a:ext cx="11930684" cy="24980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4799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80" y="4436942"/>
            <a:ext cx="14270513" cy="2153988"/>
          </a:xfrm>
          <a:prstGeom prst="rect">
            <a:avLst/>
          </a:prstGeom>
          <a:noFill/>
        </p:spPr>
        <p:txBody>
          <a:bodyPr wrap="square" lIns="91416" tIns="0" rIns="0" bIns="0" rtlCol="0">
            <a:spAutoFit/>
          </a:bodyPr>
          <a:lstStyle/>
          <a:p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</a:t>
            </a:r>
            <a:r>
              <a:rPr lang="en-US" sz="13997" b="1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80" y="3790619"/>
            <a:ext cx="11930684" cy="95912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999"/>
              </a:lnSpc>
              <a:spcBef>
                <a:spcPts val="2399"/>
              </a:spcBef>
            </a:pPr>
            <a:r>
              <a:rPr lang="en-US" sz="4799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4799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833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099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4" y="0"/>
            <a:ext cx="24377652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5" y="0"/>
            <a:ext cx="24377650" cy="1374675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4" y="0"/>
            <a:ext cx="24377652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5" y="0"/>
            <a:ext cx="24377650" cy="1374675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9530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6" y="730487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70" y="2729132"/>
            <a:ext cx="18860307" cy="422734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997">
                <a:solidFill>
                  <a:schemeClr val="bg1"/>
                </a:solidFill>
                <a:latin typeface="+mj-lt"/>
              </a:defRPr>
            </a:lvl1pPr>
            <a:lvl2pPr marL="913943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7887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1828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5772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3CD2F-DA58-5942-95ED-769E4436E8AA}"/>
              </a:ext>
            </a:extLst>
          </p:cNvPr>
          <p:cNvCxnSpPr/>
          <p:nvPr userDrawn="1"/>
        </p:nvCxnSpPr>
        <p:spPr>
          <a:xfrm>
            <a:off x="2423376" y="7304872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8859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6" y="3567955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799">
                <a:latin typeface="+mn-lt"/>
              </a:defRPr>
            </a:lvl1pPr>
            <a:lvl2pPr>
              <a:defRPr sz="4799">
                <a:latin typeface="+mn-lt"/>
              </a:defRPr>
            </a:lvl2pPr>
            <a:lvl3pPr>
              <a:defRPr sz="4799">
                <a:latin typeface="+mn-lt"/>
              </a:defRPr>
            </a:lvl3pPr>
            <a:lvl4pPr>
              <a:defRPr sz="4799">
                <a:latin typeface="+mn-lt"/>
              </a:defRPr>
            </a:lvl4pPr>
            <a:lvl5pPr>
              <a:defRPr sz="4799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45586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6" y="2547584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04053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6" y="2575718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73720"/>
            <a:ext cx="21529526" cy="16392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798" b="0" i="0">
                <a:latin typeface="+mj-lt"/>
                <a:cs typeface="Calibri" panose="020F0502020204030204" pitchFamily="34" charset="0"/>
              </a:defRPr>
            </a:lvl1pPr>
            <a:lvl2pPr>
              <a:defRPr sz="6798"/>
            </a:lvl2pPr>
            <a:lvl3pPr>
              <a:defRPr sz="6798"/>
            </a:lvl3pPr>
            <a:lvl4pPr>
              <a:defRPr sz="6798"/>
            </a:lvl4pPr>
            <a:lvl5pPr>
              <a:defRPr sz="6798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9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3"/>
            <a:ext cx="10056125" cy="7665562"/>
          </a:xfrm>
          <a:prstGeom prst="rect">
            <a:avLst/>
          </a:prstGeom>
        </p:spPr>
        <p:txBody>
          <a:bodyPr/>
          <a:lstStyle>
            <a:lvl1pPr marL="571357" indent="-571357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1pPr>
            <a:lvl2pPr marL="1370915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2pPr>
            <a:lvl3pPr marL="2284859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3pPr>
            <a:lvl4pPr marL="3198800" indent="-456972">
              <a:lnSpc>
                <a:spcPts val="5199"/>
              </a:lnSpc>
              <a:spcBef>
                <a:spcPts val="2399"/>
              </a:spcBef>
              <a:buFont typeface="Arial" panose="020B0604020202020204" pitchFamily="34" charset="0"/>
              <a:buChar char="•"/>
              <a:defRPr/>
            </a:lvl4pPr>
            <a:lvl5pPr marL="4112744" indent="-456972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6" y="2575718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1336"/>
      </p:ext>
    </p:extLst>
  </p:cSld>
  <p:clrMapOvr>
    <a:masterClrMapping/>
  </p:clrMapOvr>
  <p:transition/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91"/>
            <a:ext cx="8229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# Oval">
            <a:extLst>
              <a:ext uri="{FF2B5EF4-FFF2-40B4-BE49-F238E27FC236}">
                <a16:creationId xmlns:a16="http://schemas.microsoft.com/office/drawing/2014/main" id="{B0360022-28C1-F84B-AE51-9F73E1DBDEB0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838"/>
      </p:ext>
    </p:extLst>
  </p:cSld>
  <p:clrMapOvr>
    <a:masterClrMapping/>
  </p:clrMapOvr>
  <p:transition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8" y="7545300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79" y="7925971"/>
            <a:ext cx="13049622" cy="298960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6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6000" b="0" i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78" y="4465726"/>
            <a:ext cx="16935821" cy="310854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20200" b="0" i="0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79" y="3819403"/>
            <a:ext cx="11930684" cy="104041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72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7200" b="0" i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Vision">
            <a:extLst>
              <a:ext uri="{FF2B5EF4-FFF2-40B4-BE49-F238E27FC236}">
                <a16:creationId xmlns:a16="http://schemas.microsoft.com/office/drawing/2014/main" id="{CBFFC6C9-7308-4B4C-9007-D4C29BB887D7}"/>
              </a:ext>
            </a:extLst>
          </p:cNvPr>
          <p:cNvSpPr txBox="1">
            <a:spLocks/>
          </p:cNvSpPr>
          <p:nvPr userDrawn="1"/>
        </p:nvSpPr>
        <p:spPr>
          <a:xfrm>
            <a:off x="18067970" y="5084219"/>
            <a:ext cx="926613" cy="5889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2400" kern="1200">
                <a:solidFill>
                  <a:schemeClr val="bg1"/>
                </a:solidFill>
                <a:effectLst/>
                <a:latin typeface="Open Sans Light"/>
                <a:ea typeface="+mn-ea"/>
                <a:cs typeface="Open Sans Light"/>
              </a:rPr>
              <a:t>®</a:t>
            </a:r>
            <a:r>
              <a:rPr lang="en-US">
                <a:solidFill>
                  <a:schemeClr val="bg1"/>
                </a:solidFill>
                <a:effectLst/>
              </a:rPr>
              <a:t> </a:t>
            </a:r>
            <a:endParaRPr lang="en-US" sz="2400" b="0" i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8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2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0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01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86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69" y="2729132"/>
            <a:ext cx="18860308" cy="422734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0">
                <a:solidFill>
                  <a:schemeClr val="bg1"/>
                </a:solidFill>
                <a:latin typeface="+mj-lt"/>
              </a:defRPr>
            </a:lvl1pPr>
            <a:lvl2pPr marL="914171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8343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2514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668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47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2"/>
            <a:ext cx="17341189" cy="81937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latin typeface="+mn-lt"/>
              </a:defRPr>
            </a:lvl1pPr>
            <a:lvl2pPr>
              <a:defRPr sz="5400">
                <a:latin typeface="+mn-lt"/>
              </a:defRPr>
            </a:lvl2pPr>
            <a:lvl3pPr>
              <a:defRPr sz="5400">
                <a:latin typeface="+mn-lt"/>
              </a:defRPr>
            </a:lvl3pPr>
            <a:lvl4pPr>
              <a:defRPr sz="5400">
                <a:latin typeface="+mn-lt"/>
              </a:defRPr>
            </a:lvl4pPr>
            <a:lvl5pPr>
              <a:defRPr sz="54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# Oval">
            <a:extLst>
              <a:ext uri="{FF2B5EF4-FFF2-40B4-BE49-F238E27FC236}">
                <a16:creationId xmlns:a16="http://schemas.microsoft.com/office/drawing/2014/main" id="{5B559599-263B-334F-A302-A55ECC02B85A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2278BE8-D282-9A42-AD8B-28A0653ED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32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latin typeface="+mn-lt"/>
              </a:defRPr>
            </a:lvl1pPr>
            <a:lvl2pPr>
              <a:defRPr sz="5400">
                <a:latin typeface="+mn-lt"/>
              </a:defRPr>
            </a:lvl2pPr>
            <a:lvl3pPr>
              <a:defRPr sz="5400">
                <a:latin typeface="+mn-lt"/>
              </a:defRPr>
            </a:lvl3pPr>
            <a:lvl4pPr>
              <a:defRPr sz="5400">
                <a:latin typeface="+mn-lt"/>
              </a:defRPr>
            </a:lvl4pPr>
            <a:lvl5pPr>
              <a:defRPr sz="54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57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1"/>
            <a:ext cx="10056125" cy="7665562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2368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927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72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 userDrawn="1"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68051" y="10711543"/>
            <a:ext cx="6278781" cy="2159901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5" y="2750648"/>
            <a:ext cx="20335460" cy="3522524"/>
          </a:xfrm>
        </p:spPr>
        <p:txBody>
          <a:bodyPr anchor="b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4" y="6411753"/>
            <a:ext cx="20335461" cy="75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4" y="8320502"/>
            <a:ext cx="2033546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5" y="11968308"/>
            <a:ext cx="15570142" cy="10307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400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4" y="11126309"/>
            <a:ext cx="5446429" cy="841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2307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28357" y="2547155"/>
            <a:ext cx="1365179" cy="0"/>
          </a:xfrm>
          <a:custGeom>
            <a:avLst/>
            <a:gdLst/>
            <a:ahLst/>
            <a:cxnLst/>
            <a:rect l="l" t="t" r="r" b="b"/>
            <a:pathLst>
              <a:path w="1125854">
                <a:moveTo>
                  <a:pt x="0" y="0"/>
                </a:moveTo>
                <a:lnTo>
                  <a:pt x="1125315" y="0"/>
                </a:lnTo>
              </a:path>
            </a:pathLst>
          </a:custGeom>
          <a:ln w="37704">
            <a:solidFill>
              <a:srgbClr val="0694E4"/>
            </a:solidFill>
          </a:ln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7" name="bk object 17"/>
          <p:cNvSpPr/>
          <p:nvPr/>
        </p:nvSpPr>
        <p:spPr>
          <a:xfrm>
            <a:off x="22900910" y="12295512"/>
            <a:ext cx="823111" cy="822806"/>
          </a:xfrm>
          <a:custGeom>
            <a:avLst/>
            <a:gdLst/>
            <a:ahLst/>
            <a:cxnLst/>
            <a:rect l="l" t="t" r="r" b="b"/>
            <a:pathLst>
              <a:path w="678815" h="678815">
                <a:moveTo>
                  <a:pt x="339341" y="0"/>
                </a:moveTo>
                <a:lnTo>
                  <a:pt x="293294" y="3097"/>
                </a:lnTo>
                <a:lnTo>
                  <a:pt x="249131" y="12121"/>
                </a:lnTo>
                <a:lnTo>
                  <a:pt x="207254" y="26667"/>
                </a:lnTo>
                <a:lnTo>
                  <a:pt x="168069" y="46330"/>
                </a:lnTo>
                <a:lnTo>
                  <a:pt x="131980" y="70706"/>
                </a:lnTo>
                <a:lnTo>
                  <a:pt x="99390" y="99390"/>
                </a:lnTo>
                <a:lnTo>
                  <a:pt x="70706" y="131980"/>
                </a:lnTo>
                <a:lnTo>
                  <a:pt x="46330" y="168069"/>
                </a:lnTo>
                <a:lnTo>
                  <a:pt x="26667" y="207254"/>
                </a:lnTo>
                <a:lnTo>
                  <a:pt x="12121" y="249131"/>
                </a:lnTo>
                <a:lnTo>
                  <a:pt x="3097" y="293294"/>
                </a:lnTo>
                <a:lnTo>
                  <a:pt x="0" y="339341"/>
                </a:lnTo>
                <a:lnTo>
                  <a:pt x="3097" y="385388"/>
                </a:lnTo>
                <a:lnTo>
                  <a:pt x="12121" y="429551"/>
                </a:lnTo>
                <a:lnTo>
                  <a:pt x="26667" y="471428"/>
                </a:lnTo>
                <a:lnTo>
                  <a:pt x="46330" y="510613"/>
                </a:lnTo>
                <a:lnTo>
                  <a:pt x="70706" y="546702"/>
                </a:lnTo>
                <a:lnTo>
                  <a:pt x="99390" y="579292"/>
                </a:lnTo>
                <a:lnTo>
                  <a:pt x="131980" y="607976"/>
                </a:lnTo>
                <a:lnTo>
                  <a:pt x="168069" y="632352"/>
                </a:lnTo>
                <a:lnTo>
                  <a:pt x="207254" y="652015"/>
                </a:lnTo>
                <a:lnTo>
                  <a:pt x="249131" y="666561"/>
                </a:lnTo>
                <a:lnTo>
                  <a:pt x="293294" y="675585"/>
                </a:lnTo>
                <a:lnTo>
                  <a:pt x="339341" y="678683"/>
                </a:lnTo>
                <a:lnTo>
                  <a:pt x="385388" y="675585"/>
                </a:lnTo>
                <a:lnTo>
                  <a:pt x="429551" y="666561"/>
                </a:lnTo>
                <a:lnTo>
                  <a:pt x="471428" y="652015"/>
                </a:lnTo>
                <a:lnTo>
                  <a:pt x="510613" y="632352"/>
                </a:lnTo>
                <a:lnTo>
                  <a:pt x="546702" y="607976"/>
                </a:lnTo>
                <a:lnTo>
                  <a:pt x="579292" y="579292"/>
                </a:lnTo>
                <a:lnTo>
                  <a:pt x="607976" y="546702"/>
                </a:lnTo>
                <a:lnTo>
                  <a:pt x="632352" y="510613"/>
                </a:lnTo>
                <a:lnTo>
                  <a:pt x="652015" y="471428"/>
                </a:lnTo>
                <a:lnTo>
                  <a:pt x="666561" y="429551"/>
                </a:lnTo>
                <a:lnTo>
                  <a:pt x="675585" y="385388"/>
                </a:lnTo>
                <a:lnTo>
                  <a:pt x="678683" y="339341"/>
                </a:lnTo>
                <a:lnTo>
                  <a:pt x="675585" y="293294"/>
                </a:lnTo>
                <a:lnTo>
                  <a:pt x="666561" y="249131"/>
                </a:lnTo>
                <a:lnTo>
                  <a:pt x="652015" y="207254"/>
                </a:lnTo>
                <a:lnTo>
                  <a:pt x="632352" y="168069"/>
                </a:lnTo>
                <a:lnTo>
                  <a:pt x="607976" y="131980"/>
                </a:lnTo>
                <a:lnTo>
                  <a:pt x="579292" y="99390"/>
                </a:lnTo>
                <a:lnTo>
                  <a:pt x="546702" y="70706"/>
                </a:lnTo>
                <a:lnTo>
                  <a:pt x="510613" y="46330"/>
                </a:lnTo>
                <a:lnTo>
                  <a:pt x="471428" y="26667"/>
                </a:lnTo>
                <a:lnTo>
                  <a:pt x="429551" y="12121"/>
                </a:lnTo>
                <a:lnTo>
                  <a:pt x="385388" y="3097"/>
                </a:lnTo>
                <a:lnTo>
                  <a:pt x="339341" y="0"/>
                </a:lnTo>
                <a:close/>
              </a:path>
            </a:pathLst>
          </a:custGeom>
          <a:solidFill>
            <a:srgbClr val="ABB4BC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8" name="bk object 18"/>
          <p:cNvSpPr/>
          <p:nvPr/>
        </p:nvSpPr>
        <p:spPr>
          <a:xfrm>
            <a:off x="12502003" y="3302010"/>
            <a:ext cx="10127582" cy="9665085"/>
          </a:xfrm>
          <a:custGeom>
            <a:avLst/>
            <a:gdLst/>
            <a:ahLst/>
            <a:cxnLst/>
            <a:rect l="l" t="t" r="r" b="b"/>
            <a:pathLst>
              <a:path w="8352155" h="7973695">
                <a:moveTo>
                  <a:pt x="0" y="0"/>
                </a:moveTo>
                <a:lnTo>
                  <a:pt x="8351571" y="0"/>
                </a:lnTo>
                <a:lnTo>
                  <a:pt x="8351571" y="7973268"/>
                </a:lnTo>
                <a:lnTo>
                  <a:pt x="0" y="7973268"/>
                </a:lnTo>
                <a:lnTo>
                  <a:pt x="0" y="0"/>
                </a:lnTo>
                <a:close/>
              </a:path>
            </a:pathLst>
          </a:custGeom>
          <a:ln w="31420">
            <a:solidFill>
              <a:srgbClr val="0694E4"/>
            </a:solidFill>
          </a:ln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19" name="bk object 19"/>
          <p:cNvSpPr/>
          <p:nvPr/>
        </p:nvSpPr>
        <p:spPr>
          <a:xfrm>
            <a:off x="1735056" y="3302010"/>
            <a:ext cx="10126040" cy="9665085"/>
          </a:xfrm>
          <a:custGeom>
            <a:avLst/>
            <a:gdLst/>
            <a:ahLst/>
            <a:cxnLst/>
            <a:rect l="l" t="t" r="r" b="b"/>
            <a:pathLst>
              <a:path w="8350884" h="7973695">
                <a:moveTo>
                  <a:pt x="0" y="0"/>
                </a:moveTo>
                <a:lnTo>
                  <a:pt x="8350315" y="0"/>
                </a:lnTo>
                <a:lnTo>
                  <a:pt x="8350315" y="7973268"/>
                </a:lnTo>
                <a:lnTo>
                  <a:pt x="0" y="7973268"/>
                </a:lnTo>
                <a:lnTo>
                  <a:pt x="0" y="0"/>
                </a:lnTo>
                <a:close/>
              </a:path>
            </a:pathLst>
          </a:custGeom>
          <a:ln w="31420">
            <a:solidFill>
              <a:srgbClr val="92C855"/>
            </a:solidFill>
          </a:ln>
        </p:spPr>
        <p:txBody>
          <a:bodyPr wrap="square" lIns="0" tIns="0" rIns="0" bIns="0" rtlCol="0"/>
          <a:lstStyle/>
          <a:p>
            <a:endParaRPr sz="436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5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405" y="3363727"/>
            <a:ext cx="7813014" cy="74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94" b="0" i="0">
                <a:solidFill>
                  <a:srgbClr val="3B44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266513" y="3363727"/>
            <a:ext cx="8094827" cy="74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94" b="0" i="0">
                <a:solidFill>
                  <a:srgbClr val="3B444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2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09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7844" y="12266341"/>
            <a:ext cx="14719610" cy="1182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14273561" y="0"/>
            <a:ext cx="10104089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Open Sans Semibold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BA2E20-36C9-4748-B5B5-63473E4FE178}"/>
              </a:ext>
            </a:extLst>
          </p:cNvPr>
          <p:cNvCxnSpPr/>
          <p:nvPr/>
        </p:nvCxnSpPr>
        <p:spPr>
          <a:xfrm>
            <a:off x="1504442" y="2561649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B276D3-030C-0A42-B055-B48BA83F1BA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59652"/>
            <a:ext cx="11633200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71600" y="3474720"/>
            <a:ext cx="11682413" cy="8054975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713765-B9B4-AF41-BD31-6462483EEC4D}"/>
              </a:ext>
            </a:extLst>
          </p:cNvPr>
          <p:cNvCxnSpPr/>
          <p:nvPr userDrawn="1"/>
        </p:nvCxnSpPr>
        <p:spPr>
          <a:xfrm>
            <a:off x="1504442" y="2561649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557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54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76" b="0" i="0">
                <a:solidFill>
                  <a:srgbClr val="3B444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466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(Text &amp; 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0"/>
            <a:ext cx="10056125" cy="8054975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16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69" y="2729132"/>
            <a:ext cx="18860308" cy="422734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0">
                <a:solidFill>
                  <a:schemeClr val="bg1"/>
                </a:solidFill>
                <a:latin typeface="+mj-lt"/>
              </a:defRPr>
            </a:lvl1pPr>
            <a:lvl2pPr marL="914171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8343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2514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668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3CD2F-DA58-5942-95ED-769E4436E8AA}"/>
              </a:ext>
            </a:extLst>
          </p:cNvPr>
          <p:cNvCxnSpPr/>
          <p:nvPr userDrawn="1"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7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latin typeface="+mn-lt"/>
              </a:defRPr>
            </a:lvl1pPr>
            <a:lvl2pPr>
              <a:defRPr sz="4800">
                <a:latin typeface="+mn-lt"/>
              </a:defRPr>
            </a:lvl2pPr>
            <a:lvl3pPr>
              <a:defRPr sz="4800">
                <a:latin typeface="+mn-lt"/>
              </a:defRPr>
            </a:lvl3pPr>
            <a:lvl4pPr>
              <a:defRPr sz="4800">
                <a:latin typeface="+mn-lt"/>
              </a:defRPr>
            </a:lvl4pPr>
            <a:lvl5pPr>
              <a:defRPr sz="48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8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1"/>
            <a:ext cx="10056125" cy="7665562"/>
          </a:xfrm>
          <a:prstGeom prst="rect">
            <a:avLst/>
          </a:prstGeom>
        </p:spPr>
        <p:txBody>
          <a:bodyPr/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/>
            </a:lvl4pPr>
            <a:lvl5pPr marL="4113771" indent="-45708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Divider">
            <a:extLst>
              <a:ext uri="{FF2B5EF4-FFF2-40B4-BE49-F238E27FC236}">
                <a16:creationId xmlns:a16="http://schemas.microsoft.com/office/drawing/2014/main" id="{49FDAF9B-0C2D-2048-AFED-C04141324B98}"/>
              </a:ext>
            </a:extLst>
          </p:cNvPr>
          <p:cNvCxnSpPr/>
          <p:nvPr userDrawn="1"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# Oval">
            <a:extLst>
              <a:ext uri="{FF2B5EF4-FFF2-40B4-BE49-F238E27FC236}">
                <a16:creationId xmlns:a16="http://schemas.microsoft.com/office/drawing/2014/main" id="{7AC7645B-8933-3B42-B21F-82DCA06A417B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95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5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45" r:id="rId3"/>
    <p:sldLayoutId id="2147484346" r:id="rId4"/>
    <p:sldLayoutId id="2147484347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48" r:id="rId12"/>
    <p:sldLayoutId id="2147484349" r:id="rId13"/>
    <p:sldLayoutId id="2147484350" r:id="rId14"/>
    <p:sldLayoutId id="2147484351" r:id="rId15"/>
    <p:sldLayoutId id="2147484352" r:id="rId16"/>
    <p:sldLayoutId id="2147484336" r:id="rId17"/>
    <p:sldLayoutId id="2147484338" r:id="rId18"/>
    <p:sldLayoutId id="2147484339" r:id="rId19"/>
    <p:sldLayoutId id="2147484243" r:id="rId20"/>
    <p:sldLayoutId id="2147484247" r:id="rId21"/>
    <p:sldLayoutId id="2147484244" r:id="rId22"/>
    <p:sldLayoutId id="2147484248" r:id="rId23"/>
    <p:sldLayoutId id="2147484340" r:id="rId24"/>
    <p:sldLayoutId id="2147484341" r:id="rId25"/>
    <p:sldLayoutId id="2147484342" r:id="rId26"/>
    <p:sldLayoutId id="2147484343" r:id="rId27"/>
    <p:sldLayoutId id="2147484344" r:id="rId28"/>
    <p:sldLayoutId id="2147484249" r:id="rId29"/>
    <p:sldLayoutId id="2147484251" r:id="rId30"/>
    <p:sldLayoutId id="2147484250" r:id="rId31"/>
    <p:sldLayoutId id="2147484257" r:id="rId32"/>
    <p:sldLayoutId id="2147484254" r:id="rId33"/>
    <p:sldLayoutId id="2147484259" r:id="rId34"/>
    <p:sldLayoutId id="2147484255" r:id="rId35"/>
    <p:sldLayoutId id="2147484256" r:id="rId36"/>
    <p:sldLayoutId id="2147484258" r:id="rId37"/>
    <p:sldLayoutId id="2147484309" r:id="rId38"/>
    <p:sldLayoutId id="2147484337" r:id="rId3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3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20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</p:sldLayoutIdLst>
  <p:hf hdr="0" ftr="0" dt="0"/>
  <p:txStyles>
    <p:titleStyle>
      <a:lvl1pPr algn="l" defTabSz="1827887" rtl="0" eaLnBrk="1" latinLnBrk="0" hangingPunct="1">
        <a:lnSpc>
          <a:spcPct val="90000"/>
        </a:lnSpc>
        <a:spcBef>
          <a:spcPct val="0"/>
        </a:spcBef>
        <a:buNone/>
        <a:defRPr sz="6798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6972" indent="-456972" algn="l" defTabSz="182788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709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284859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198800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4112744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5026687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2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5" indent="-456972" algn="l" defTabSz="18278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2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5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4" algn="l" defTabSz="182788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60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800" b="0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evs.com/news/735231/ev-sales-q3-2024-tesl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2.xml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customXml" Target="../ink/ink3.xml"/><Relationship Id="rId5" Type="http://schemas.openxmlformats.org/officeDocument/2006/relationships/image" Target="../media/image160.png"/><Relationship Id="rId10" Type="http://schemas.openxmlformats.org/officeDocument/2006/relationships/image" Target="../media/image10.png"/><Relationship Id="rId9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sinnovate.org/EVDashboa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utosinnovate.org/EVDashboa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utosinnovate.org/EVDashboa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utosinnovate.org/EVDash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C2F5-F23C-DC4D-B11B-930EF08FD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550" dirty="0">
                <a:cs typeface="Arial"/>
              </a:rPr>
              <a:t>California </a:t>
            </a:r>
            <a:r>
              <a:rPr lang="en-US" sz="9550" i="1" dirty="0">
                <a:cs typeface="Arial"/>
              </a:rPr>
              <a:t>Used </a:t>
            </a:r>
            <a:r>
              <a:rPr lang="en-US" sz="9550" dirty="0">
                <a:cs typeface="Arial"/>
              </a:rPr>
              <a:t>Light-Duty Electric Vehicle Market 2019–2022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29993C7-033C-4BAE-9C99-A6221697F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9600" i="0">
                <a:solidFill>
                  <a:srgbClr val="FFFFFF"/>
                </a:solidFill>
                <a:latin typeface="Calibri"/>
                <a:cs typeface="Calibri"/>
              </a:rPr>
              <a:t>Consumer Demographics &amp; Sales Trends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C0C6-D1C5-D178-1FCB-D12670F141D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350" dirty="0">
                <a:cs typeface="Arial"/>
              </a:rPr>
              <a:t>With thanks to CSE staff Regina McCormack, John Anderson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DAAA9-ADB5-744B-EAB5-44608C7F4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316" y="12000966"/>
            <a:ext cx="16223284" cy="701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50">
                <a:cs typeface="Arial"/>
              </a:rPr>
              <a:t>Janet Bowers, Ben MacNeille, Nicholas Pallonetti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8D0A6-A147-A044-8377-32C97E51E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cs typeface="Arial"/>
              </a:rPr>
              <a:t>June 2025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43C63-D204-D8FA-79BA-CB12DBD8E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802" y="11032258"/>
            <a:ext cx="6806903" cy="17369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914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EBBC-1E58-229C-14CB-19AEFE9F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DE3E297-C078-19F2-7672-C1037E8CB17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371599" y="773720"/>
            <a:ext cx="21529525" cy="1639231"/>
          </a:xfrm>
        </p:spPr>
        <p:txBody>
          <a:bodyPr>
            <a:normAutofit/>
          </a:bodyPr>
          <a:lstStyle/>
          <a:p>
            <a:r>
              <a:rPr lang="en-US" dirty="0"/>
              <a:t>Lease Trends </a:t>
            </a:r>
            <a:r>
              <a:rPr lang="en-US" i="1" dirty="0"/>
              <a:t>after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ACA6-028C-3BD5-BCE3-7FF34F60C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B8F626C-CEBF-614D-89D9-D0BEA80BC35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A2B8A-39E9-4938-AA13-9BC7D00B4C40}"/>
              </a:ext>
            </a:extLst>
          </p:cNvPr>
          <p:cNvSpPr txBox="1"/>
          <p:nvPr/>
        </p:nvSpPr>
        <p:spPr>
          <a:xfrm>
            <a:off x="5771077" y="12060370"/>
            <a:ext cx="15386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 for US graphic: Cox Automotive. Taken from:</a:t>
            </a:r>
            <a:br>
              <a:rPr lang="en-US" sz="2000" dirty="0"/>
            </a:br>
            <a:r>
              <a:rPr lang="en-US" sz="2000" dirty="0"/>
              <a:t>"Tesla Sales Slump Won't Stop Record U.S. EV Sales In Q3." </a:t>
            </a:r>
            <a:r>
              <a:rPr lang="en-US" sz="2000" dirty="0" err="1"/>
              <a:t>InsideEVs</a:t>
            </a:r>
            <a:r>
              <a:rPr lang="en-US" sz="2000" dirty="0"/>
              <a:t>. October 2, 2024. </a:t>
            </a:r>
            <a:r>
              <a:rPr lang="en-US" sz="2000" dirty="0">
                <a:hlinkClick r:id="rId3"/>
              </a:rPr>
              <a:t>https://insideevs.com/news/735231/ev-sales-q3-2024-tesla/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FA18D-6AC3-A515-4686-5F38E9A4DB65}"/>
              </a:ext>
            </a:extLst>
          </p:cNvPr>
          <p:cNvSpPr txBox="1"/>
          <p:nvPr/>
        </p:nvSpPr>
        <p:spPr>
          <a:xfrm>
            <a:off x="17576800" y="3589508"/>
            <a:ext cx="553817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Nationally, EV lease rate surpassed ICE lease rate in 2024 and are projected to continue in future.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After Nov 2022: Lessees could take advantage of the IRA tax credit even for vehicles that are not eligible for personal purchase tax credit.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FF408C-7157-96EB-E1E5-1F43EC2C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905630"/>
            <a:ext cx="14138434" cy="79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686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9797" y="9526290"/>
            <a:ext cx="314806" cy="691802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 marR="0" lvl="0" indent="0" algn="l" defTabSz="1828434" rtl="0" eaLnBrk="1" fontAlgn="auto" latinLnBrk="0" hangingPunct="1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364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4364" b="0" i="0" u="none" strike="noStrike" kern="1200" cap="none" spc="0" normalizeH="0" baseline="0" noProof="0">
              <a:ln>
                <a:noFill/>
              </a:ln>
              <a:solidFill>
                <a:srgbClr val="3C444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5937" y="4418185"/>
            <a:ext cx="314806" cy="691802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 marR="0" lvl="0" indent="0" algn="l" defTabSz="1828434" rtl="0" eaLnBrk="1" fontAlgn="auto" latinLnBrk="0" hangingPunct="1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364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4364" b="0" i="0" u="none" strike="noStrike" kern="1200" cap="none" spc="0" normalizeH="0" baseline="0" noProof="0">
              <a:ln>
                <a:noFill/>
              </a:ln>
              <a:solidFill>
                <a:srgbClr val="3C444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9797" y="4438893"/>
            <a:ext cx="314806" cy="691802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 marR="0" lvl="0" indent="0" algn="l" defTabSz="1828434" rtl="0" eaLnBrk="1" fontAlgn="auto" latinLnBrk="0" hangingPunct="1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364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4364" b="0" i="0" u="none" strike="noStrike" kern="1200" cap="none" spc="0" normalizeH="0" baseline="0" noProof="0">
              <a:ln>
                <a:noFill/>
              </a:ln>
              <a:solidFill>
                <a:srgbClr val="3C444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1974" y="9523862"/>
            <a:ext cx="314806" cy="691802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 marR="0" lvl="0" indent="0" algn="l" defTabSz="1828434" rtl="0" eaLnBrk="1" fontAlgn="auto" latinLnBrk="0" hangingPunct="1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364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4364" b="0" i="0" u="none" strike="noStrike" kern="1200" cap="none" spc="0" normalizeH="0" baseline="0" noProof="0" dirty="0">
              <a:ln>
                <a:noFill/>
              </a:ln>
              <a:solidFill>
                <a:srgbClr val="3C444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76850" y="773674"/>
            <a:ext cx="22423949" cy="1367902"/>
          </a:xfrm>
          <a:prstGeom prst="rect">
            <a:avLst/>
          </a:prstGeom>
        </p:spPr>
        <p:txBody>
          <a:bodyPr vert="horz" wrap="square" lIns="0" tIns="15394" rIns="0" bIns="0" rtlCol="0" anchor="ctr">
            <a:spAutoFit/>
          </a:bodyPr>
          <a:lstStyle/>
          <a:p>
            <a:pPr marL="15394" algn="ctr">
              <a:lnSpc>
                <a:spcPct val="100000"/>
              </a:lnSpc>
              <a:spcBef>
                <a:spcPts val="121"/>
              </a:spcBef>
            </a:pPr>
            <a:r>
              <a:rPr lang="en-US" sz="8788" spc="-42" dirty="0">
                <a:solidFill>
                  <a:srgbClr val="3B444B"/>
                </a:solidFill>
              </a:rPr>
              <a:t>Summary: The Increasing Supply of Used EVs </a:t>
            </a:r>
            <a:endParaRPr sz="8788" dirty="0"/>
          </a:p>
        </p:txBody>
      </p:sp>
      <p:sp>
        <p:nvSpPr>
          <p:cNvPr id="13" name="object 13"/>
          <p:cNvSpPr txBox="1"/>
          <p:nvPr/>
        </p:nvSpPr>
        <p:spPr>
          <a:xfrm>
            <a:off x="23215303" y="12488757"/>
            <a:ext cx="185497" cy="384025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 marR="0" lvl="0" indent="0" algn="l" defTabSz="1828434" rtl="0" eaLnBrk="1" fontAlgn="auto" latinLnBrk="0" hangingPunct="1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64" b="0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endParaRPr kumimoji="0" sz="2364" b="0" i="0" u="none" strike="noStrike" kern="1200" cap="none" spc="0" normalizeH="0" baseline="0" noProof="0">
              <a:ln>
                <a:noFill/>
              </a:ln>
              <a:solidFill>
                <a:srgbClr val="3C444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17FD6A8D-3F73-C33C-61AC-C5E2094C10CD}"/>
              </a:ext>
            </a:extLst>
          </p:cNvPr>
          <p:cNvSpPr txBox="1"/>
          <p:nvPr/>
        </p:nvSpPr>
        <p:spPr>
          <a:xfrm>
            <a:off x="7579797" y="9532022"/>
            <a:ext cx="314806" cy="691802"/>
          </a:xfrm>
          <a:prstGeom prst="rect">
            <a:avLst/>
          </a:prstGeom>
        </p:spPr>
        <p:txBody>
          <a:bodyPr vert="horz" wrap="square" lIns="0" tIns="20012" rIns="0" bIns="0" rtlCol="0">
            <a:spAutoFit/>
          </a:bodyPr>
          <a:lstStyle/>
          <a:p>
            <a:pPr marL="15394" marR="0" lvl="0" indent="0" algn="l" defTabSz="1828434" rtl="0" eaLnBrk="1" fontAlgn="auto" latinLnBrk="0" hangingPunct="1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64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4364" b="0" i="0" u="none" strike="noStrike" kern="1200" cap="none" spc="0" normalizeH="0" baseline="0" noProof="0" dirty="0">
              <a:ln>
                <a:noFill/>
              </a:ln>
              <a:solidFill>
                <a:srgbClr val="3C444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6EB4A6C-6C94-A71E-5AA8-445CA5CF0AB8}"/>
              </a:ext>
            </a:extLst>
          </p:cNvPr>
          <p:cNvSpPr/>
          <p:nvPr/>
        </p:nvSpPr>
        <p:spPr>
          <a:xfrm>
            <a:off x="7619318" y="6543675"/>
            <a:ext cx="2781982" cy="12572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E71C543-8E1F-7316-2A2C-FEBA5C77E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405858"/>
              </p:ext>
            </p:extLst>
          </p:nvPr>
        </p:nvGraphicFramePr>
        <p:xfrm>
          <a:off x="795867" y="1540933"/>
          <a:ext cx="22927733" cy="1217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E58A-147C-4589-AB16-152E1008A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1600" dirty="0">
                <a:solidFill>
                  <a:srgbClr val="FFFFFF"/>
                </a:solidFill>
                <a:latin typeface="Calibri"/>
                <a:ea typeface="Calibri"/>
                <a:cs typeface="Arial"/>
              </a:rPr>
              <a:t>II. Used Vehicle Consumer Demographics and Vehicle Choices</a:t>
            </a:r>
          </a:p>
        </p:txBody>
      </p:sp>
    </p:spTree>
    <p:extLst>
      <p:ext uri="{BB962C8B-B14F-4D97-AF65-F5344CB8AC3E}">
        <p14:creationId xmlns:p14="http://schemas.microsoft.com/office/powerpoint/2010/main" val="74573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5980E8-2606-EBDD-305F-FFBE9A80C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818553"/>
              </p:ext>
            </p:extLst>
          </p:nvPr>
        </p:nvGraphicFramePr>
        <p:xfrm>
          <a:off x="2514570" y="2686165"/>
          <a:ext cx="14903275" cy="84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0E3AE-A56D-76E7-8D27-1DBD06E16A0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Used Vehicle Consumer Income (CY 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F53A0-CB95-54EF-24AE-EF9EFF349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80904-C39E-886A-C809-D15E967F45C7}"/>
              </a:ext>
            </a:extLst>
          </p:cNvPr>
          <p:cNvSpPr txBox="1"/>
          <p:nvPr/>
        </p:nvSpPr>
        <p:spPr>
          <a:xfrm>
            <a:off x="17758611" y="4066674"/>
            <a:ext cx="59654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largest percentage of used ICE vehicles (38%) was purchased by those at </a:t>
            </a:r>
            <a:r>
              <a:rPr lang="en-US" i="1" dirty="0"/>
              <a:t>lowest</a:t>
            </a:r>
            <a:r>
              <a:rPr lang="en-US" dirty="0"/>
              <a:t> income level.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largest percentage of used EVs (30%) was purchased by those at the </a:t>
            </a:r>
            <a:r>
              <a:rPr lang="en-US" i="1" dirty="0"/>
              <a:t>highest</a:t>
            </a:r>
            <a:r>
              <a:rPr lang="en-US" dirty="0"/>
              <a:t> income level.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53041B0-ABA1-5B8F-195F-00A103E954D5}"/>
              </a:ext>
            </a:extLst>
          </p:cNvPr>
          <p:cNvSpPr txBox="1">
            <a:spLocks/>
          </p:cNvSpPr>
          <p:nvPr/>
        </p:nvSpPr>
        <p:spPr>
          <a:xfrm>
            <a:off x="5287266" y="11857703"/>
            <a:ext cx="17341189" cy="136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3765" lvl="1" indent="0">
              <a:lnSpc>
                <a:spcPct val="120000"/>
              </a:lnSpc>
              <a:buNone/>
            </a:pPr>
            <a:r>
              <a:rPr lang="en-US" dirty="0"/>
              <a:t>Contains data from S&amp;P Global Mobility © 2022; Strategic Vision © 2022</a:t>
            </a:r>
          </a:p>
          <a:p>
            <a:pPr marL="913765" lvl="1" indent="0">
              <a:lnSpc>
                <a:spcPct val="120000"/>
              </a:lnSpc>
              <a:buNone/>
            </a:pPr>
            <a:r>
              <a:rPr lang="en-US" dirty="0"/>
              <a:t>Data sources: Used Vehicle Market: </a:t>
            </a:r>
            <a:r>
              <a:rPr lang="en-US" i="1" dirty="0">
                <a:cs typeface="Calibri Light"/>
              </a:rPr>
              <a:t>N</a:t>
            </a:r>
            <a:r>
              <a:rPr lang="en-US" dirty="0"/>
              <a:t>=3,163,982 (unavailable income data: 31%). New Vehicle Market: </a:t>
            </a:r>
            <a:r>
              <a:rPr lang="en-US" i="1" dirty="0">
                <a:cs typeface="Calibri Light"/>
              </a:rPr>
              <a:t>N</a:t>
            </a:r>
            <a:r>
              <a:rPr lang="en-US" dirty="0"/>
              <a:t>=18,963 (unavailable income data: 17%).</a:t>
            </a:r>
          </a:p>
          <a:p>
            <a:pPr marL="913765" lvl="1" indent="0">
              <a:lnSpc>
                <a:spcPct val="120000"/>
              </a:lnSpc>
              <a:buNone/>
            </a:pPr>
            <a:r>
              <a:rPr lang="en-US" dirty="0"/>
              <a:t>Notes:  (1) Data filtered by personal registration types only; (2) EVs include BEVs, PHEVs, and FCEVs with MY ≥ 1981</a:t>
            </a:r>
          </a:p>
        </p:txBody>
      </p:sp>
    </p:spTree>
    <p:extLst>
      <p:ext uri="{BB962C8B-B14F-4D97-AF65-F5344CB8AC3E}">
        <p14:creationId xmlns:p14="http://schemas.microsoft.com/office/powerpoint/2010/main" val="14947039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D756-396D-F362-3802-DDAED1D9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58E0A-27E4-3F89-9048-FA64CD44146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r>
              <a:rPr lang="en-US"/>
              <a:t>Used Vehicle Consumer Age (CY 2022)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B22AF-49BB-9F72-3724-89557E9ED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6AD9709-C94A-6ACB-0BF4-E0B8318EF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135285"/>
              </p:ext>
            </p:extLst>
          </p:nvPr>
        </p:nvGraphicFramePr>
        <p:xfrm>
          <a:off x="1662028" y="2975229"/>
          <a:ext cx="14531701" cy="836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192A5B-F44B-2172-BC55-4D6F7E2D7977}"/>
              </a:ext>
            </a:extLst>
          </p:cNvPr>
          <p:cNvSpPr txBox="1"/>
          <p:nvPr/>
        </p:nvSpPr>
        <p:spPr>
          <a:xfrm>
            <a:off x="16314822" y="45720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There was essentially no difference in buyer age between EV and Non-EV buyers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largest percentage of used vehicles is between 35–44 years of age.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2FA0569-E08A-10D2-4654-46F4C39D6F4F}"/>
              </a:ext>
            </a:extLst>
          </p:cNvPr>
          <p:cNvSpPr txBox="1">
            <a:spLocks/>
          </p:cNvSpPr>
          <p:nvPr/>
        </p:nvSpPr>
        <p:spPr>
          <a:xfrm>
            <a:off x="5287266" y="11857703"/>
            <a:ext cx="17341189" cy="136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3765" lvl="1" indent="0">
              <a:lnSpc>
                <a:spcPct val="120000"/>
              </a:lnSpc>
              <a:buNone/>
            </a:pPr>
            <a:r>
              <a:rPr lang="en-US" dirty="0"/>
              <a:t>Contains data from S&amp;P Global Mobility © 2022</a:t>
            </a:r>
          </a:p>
          <a:p>
            <a:pPr marL="913765" lvl="1" indent="0">
              <a:lnSpc>
                <a:spcPct val="120000"/>
              </a:lnSpc>
              <a:buNone/>
            </a:pPr>
            <a:r>
              <a:rPr lang="en-US" dirty="0"/>
              <a:t>Data source: Used Vehicle Market: </a:t>
            </a:r>
            <a:r>
              <a:rPr lang="en-US" i="1" dirty="0">
                <a:cs typeface="Calibri Light"/>
              </a:rPr>
              <a:t>N</a:t>
            </a:r>
            <a:r>
              <a:rPr lang="en-US" dirty="0"/>
              <a:t>=3,1073,123 (unavailable age data: 30%). </a:t>
            </a:r>
          </a:p>
          <a:p>
            <a:pPr marL="913765" lvl="1" indent="0">
              <a:lnSpc>
                <a:spcPct val="120000"/>
              </a:lnSpc>
              <a:buNone/>
            </a:pPr>
            <a:r>
              <a:rPr lang="en-US" dirty="0"/>
              <a:t>Notes:  (1) Data filtered by personal registration types only; (2) EVs include BEVs, PHEVs, and FCEVs with MY ≥ 1981</a:t>
            </a:r>
          </a:p>
        </p:txBody>
      </p:sp>
    </p:spTree>
    <p:extLst>
      <p:ext uri="{BB962C8B-B14F-4D97-AF65-F5344CB8AC3E}">
        <p14:creationId xmlns:p14="http://schemas.microsoft.com/office/powerpoint/2010/main" val="34631590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32DF39-0207-B3DB-3BF4-8E7E90918E65}"/>
              </a:ext>
            </a:extLst>
          </p:cNvPr>
          <p:cNvGraphicFramePr>
            <a:graphicFrameLocks noGrp="1"/>
          </p:cNvGraphicFramePr>
          <p:nvPr>
            <p:ph sz="quarter" idx="63"/>
            <p:extLst>
              <p:ext uri="{D42A27DB-BD31-4B8C-83A1-F6EECF244321}">
                <p14:modId xmlns:p14="http://schemas.microsoft.com/office/powerpoint/2010/main" val="2315910717"/>
              </p:ext>
            </p:extLst>
          </p:nvPr>
        </p:nvGraphicFramePr>
        <p:xfrm>
          <a:off x="559302" y="1961933"/>
          <a:ext cx="20151071" cy="1035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A8649-B230-58F9-E69F-3C4729CE89A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Used EV Ranked Sales (2020–2022) by Income Group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F487D-B990-D213-136B-AF089344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877933-5DE4-3C18-532C-228148350CBD}"/>
              </a:ext>
            </a:extLst>
          </p:cNvPr>
          <p:cNvGrpSpPr/>
          <p:nvPr/>
        </p:nvGrpSpPr>
        <p:grpSpPr>
          <a:xfrm>
            <a:off x="6061430" y="4636589"/>
            <a:ext cx="8095148" cy="826896"/>
            <a:chOff x="-2715207" y="7186301"/>
            <a:chExt cx="11318031" cy="230880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443B17-865A-0617-4524-3C8D7DE5AB50}"/>
                </a:ext>
              </a:extLst>
            </p:cNvPr>
            <p:cNvSpPr/>
            <p:nvPr/>
          </p:nvSpPr>
          <p:spPr>
            <a:xfrm>
              <a:off x="2873829" y="8117633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1F9C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0825EB-1A79-35E8-1586-CD72BC27DC60}"/>
                </a:ext>
              </a:extLst>
            </p:cNvPr>
            <p:cNvSpPr/>
            <p:nvPr/>
          </p:nvSpPr>
          <p:spPr>
            <a:xfrm rot="10800000">
              <a:off x="-2715207" y="7186301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1F9C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0A4443-3080-8A20-A798-B1C5B3B465BE}"/>
              </a:ext>
            </a:extLst>
          </p:cNvPr>
          <p:cNvGrpSpPr/>
          <p:nvPr/>
        </p:nvGrpSpPr>
        <p:grpSpPr>
          <a:xfrm flipH="1">
            <a:off x="6011376" y="4636589"/>
            <a:ext cx="8095147" cy="839069"/>
            <a:chOff x="-2715207" y="7186301"/>
            <a:chExt cx="11318031" cy="230880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E64F18-087C-6DB3-AAD1-3250337074EF}"/>
                </a:ext>
              </a:extLst>
            </p:cNvPr>
            <p:cNvSpPr/>
            <p:nvPr/>
          </p:nvSpPr>
          <p:spPr>
            <a:xfrm>
              <a:off x="2873829" y="8117633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FFA8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F649EA-DE75-AB3F-6242-4468B0FBEFBE}"/>
                </a:ext>
              </a:extLst>
            </p:cNvPr>
            <p:cNvSpPr/>
            <p:nvPr/>
          </p:nvSpPr>
          <p:spPr>
            <a:xfrm rot="10800000">
              <a:off x="-2715207" y="7186301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FFA8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AFB9AF-9635-3186-255D-DD5B803AB551}"/>
              </a:ext>
            </a:extLst>
          </p:cNvPr>
          <p:cNvGrpSpPr/>
          <p:nvPr/>
        </p:nvGrpSpPr>
        <p:grpSpPr>
          <a:xfrm>
            <a:off x="6188789" y="6194571"/>
            <a:ext cx="8203486" cy="2698705"/>
            <a:chOff x="-2715207" y="7186301"/>
            <a:chExt cx="11318031" cy="23088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45A87C-E70D-861C-3FA3-0E99C36A8B6A}"/>
                </a:ext>
              </a:extLst>
            </p:cNvPr>
            <p:cNvSpPr/>
            <p:nvPr/>
          </p:nvSpPr>
          <p:spPr>
            <a:xfrm>
              <a:off x="2873829" y="8117633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3064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88E51E-A491-234B-EA7F-25F5046485DB}"/>
                </a:ext>
              </a:extLst>
            </p:cNvPr>
            <p:cNvSpPr/>
            <p:nvPr/>
          </p:nvSpPr>
          <p:spPr>
            <a:xfrm rot="10800000">
              <a:off x="-2715207" y="7186301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3064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FB4334-7540-0B06-DD7E-70878323E8E9}"/>
              </a:ext>
            </a:extLst>
          </p:cNvPr>
          <p:cNvGrpSpPr/>
          <p:nvPr/>
        </p:nvGrpSpPr>
        <p:grpSpPr>
          <a:xfrm flipV="1">
            <a:off x="6011378" y="6243346"/>
            <a:ext cx="8203487" cy="2531944"/>
            <a:chOff x="-2715207" y="7186301"/>
            <a:chExt cx="11318031" cy="230880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5687FE6-D3B3-0B98-E706-522E5C8E1BB2}"/>
                </a:ext>
              </a:extLst>
            </p:cNvPr>
            <p:cNvSpPr/>
            <p:nvPr/>
          </p:nvSpPr>
          <p:spPr>
            <a:xfrm>
              <a:off x="2873829" y="8117633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2013107-0D98-2DD7-4550-EB4A2BB72599}"/>
                </a:ext>
              </a:extLst>
            </p:cNvPr>
            <p:cNvSpPr/>
            <p:nvPr/>
          </p:nvSpPr>
          <p:spPr>
            <a:xfrm rot="10800000">
              <a:off x="-2715207" y="7186301"/>
              <a:ext cx="5728995" cy="1377474"/>
            </a:xfrm>
            <a:custGeom>
              <a:avLst/>
              <a:gdLst>
                <a:gd name="connsiteX0" fmla="*/ 0 w 5728995"/>
                <a:gd name="connsiteY0" fmla="*/ 0 h 1377474"/>
                <a:gd name="connsiteX1" fmla="*/ 597159 w 5728995"/>
                <a:gd name="connsiteY1" fmla="*/ 1156996 h 1377474"/>
                <a:gd name="connsiteX2" fmla="*/ 1847461 w 5728995"/>
                <a:gd name="connsiteY2" fmla="*/ 1362269 h 1377474"/>
                <a:gd name="connsiteX3" fmla="*/ 5598367 w 5728995"/>
                <a:gd name="connsiteY3" fmla="*/ 1362269 h 1377474"/>
                <a:gd name="connsiteX4" fmla="*/ 5598367 w 5728995"/>
                <a:gd name="connsiteY4" fmla="*/ 1362269 h 1377474"/>
                <a:gd name="connsiteX5" fmla="*/ 5728995 w 5728995"/>
                <a:gd name="connsiteY5" fmla="*/ 1362269 h 13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8995" h="1377474">
                  <a:moveTo>
                    <a:pt x="0" y="0"/>
                  </a:moveTo>
                  <a:cubicBezTo>
                    <a:pt x="144624" y="464975"/>
                    <a:pt x="289249" y="929951"/>
                    <a:pt x="597159" y="1156996"/>
                  </a:cubicBezTo>
                  <a:cubicBezTo>
                    <a:pt x="905069" y="1384041"/>
                    <a:pt x="1013926" y="1328057"/>
                    <a:pt x="1847461" y="1362269"/>
                  </a:cubicBezTo>
                  <a:cubicBezTo>
                    <a:pt x="2680996" y="1396481"/>
                    <a:pt x="5598367" y="1362269"/>
                    <a:pt x="5598367" y="1362269"/>
                  </a:cubicBezTo>
                  <a:lnTo>
                    <a:pt x="5598367" y="1362269"/>
                  </a:lnTo>
                  <a:lnTo>
                    <a:pt x="5728995" y="1362269"/>
                  </a:lnTo>
                </a:path>
              </a:pathLst>
            </a:cu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066A82-F000-6A01-B4D8-6B82FB03D7C8}"/>
              </a:ext>
            </a:extLst>
          </p:cNvPr>
          <p:cNvCxnSpPr>
            <a:cxnSpLocks/>
          </p:cNvCxnSpPr>
          <p:nvPr/>
        </p:nvCxnSpPr>
        <p:spPr>
          <a:xfrm>
            <a:off x="6188788" y="7115721"/>
            <a:ext cx="8203487" cy="0"/>
          </a:xfrm>
          <a:prstGeom prst="line">
            <a:avLst/>
          </a:prstGeom>
          <a:noFill/>
          <a:ln w="76200">
            <a:solidFill>
              <a:srgbClr val="1A95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8C8300-3B21-2176-9382-3C078AB49EE4}"/>
              </a:ext>
            </a:extLst>
          </p:cNvPr>
          <p:cNvCxnSpPr>
            <a:cxnSpLocks/>
          </p:cNvCxnSpPr>
          <p:nvPr/>
        </p:nvCxnSpPr>
        <p:spPr>
          <a:xfrm>
            <a:off x="6188788" y="7948704"/>
            <a:ext cx="8203487" cy="0"/>
          </a:xfrm>
          <a:prstGeom prst="line">
            <a:avLst/>
          </a:prstGeom>
          <a:noFill/>
          <a:ln w="76200">
            <a:solidFill>
              <a:srgbClr val="9A7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0E19D4-4796-E79E-3589-25CBBD195041}"/>
              </a:ext>
            </a:extLst>
          </p:cNvPr>
          <p:cNvSpPr txBox="1"/>
          <p:nvPr/>
        </p:nvSpPr>
        <p:spPr>
          <a:xfrm>
            <a:off x="16635257" y="3673511"/>
            <a:ext cx="6250534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top 6 vehicle models are shared by lower income and all buyer consumer groups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 Buyers:</a:t>
            </a:r>
            <a:endParaRPr lang="en-US" dirty="0">
              <a:ea typeface="Calibri Light"/>
              <a:cs typeface="Calibri Light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dirty="0"/>
              <a:t>Higher-priced BEVs occupy positions 7-10 of top 10 models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Low Income Buyers:</a:t>
            </a:r>
            <a:endParaRPr lang="en-US" dirty="0">
              <a:ea typeface="Calibri Light"/>
              <a:cs typeface="Calibri Light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dirty="0"/>
              <a:t>Lower-priced non-BEVs occupy positions 7-10 of top 10 models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3A41C-C28B-A5EF-BA9B-702CC84E0A40}"/>
              </a:ext>
            </a:extLst>
          </p:cNvPr>
          <p:cNvSpPr txBox="1"/>
          <p:nvPr/>
        </p:nvSpPr>
        <p:spPr>
          <a:xfrm>
            <a:off x="7806657" y="12497143"/>
            <a:ext cx="796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Contains data from S&amp;P Global Mobility © 2022</a:t>
            </a:r>
            <a:br>
              <a:rPr lang="en-US" sz="2000" dirty="0"/>
            </a:br>
            <a:r>
              <a:rPr lang="en-US" sz="2000" dirty="0"/>
              <a:t>Used Vehicle Data (</a:t>
            </a:r>
            <a:r>
              <a:rPr lang="en-US" sz="2000" i="1" dirty="0">
                <a:cs typeface="Calibri Light"/>
              </a:rPr>
              <a:t>N</a:t>
            </a:r>
            <a:r>
              <a:rPr lang="en-US" sz="2000" dirty="0"/>
              <a:t>=10,316,877)</a:t>
            </a:r>
          </a:p>
        </p:txBody>
      </p:sp>
    </p:spTree>
    <p:extLst>
      <p:ext uri="{BB962C8B-B14F-4D97-AF65-F5344CB8AC3E}">
        <p14:creationId xmlns:p14="http://schemas.microsoft.com/office/powerpoint/2010/main" val="28826394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BDE1AA-72A8-15B7-FD6D-B32B43FC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F709DE-AF03-7C7E-D881-E558651A0F8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371599" y="403370"/>
            <a:ext cx="21529525" cy="1085146"/>
          </a:xfrm>
        </p:spPr>
        <p:txBody>
          <a:bodyPr>
            <a:normAutofit/>
          </a:bodyPr>
          <a:lstStyle/>
          <a:p>
            <a:r>
              <a:rPr lang="en-US"/>
              <a:t>Top Used Models: Resale Value vs CVRP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C67A-1510-5846-F43B-672FCF70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96524" y="12232482"/>
            <a:ext cx="822961" cy="730250"/>
          </a:xfrm>
        </p:spPr>
        <p:txBody>
          <a:bodyPr/>
          <a:lstStyle/>
          <a:p>
            <a:fld id="{DB8F626C-CEBF-614D-89D9-D0BEA80BC35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C0F4187-7DB4-31C6-9AEF-E78845E8F9C4}"/>
                  </a:ext>
                </a:extLst>
              </p14:cNvPr>
              <p14:cNvContentPartPr/>
              <p14:nvPr/>
            </p14:nvContentPartPr>
            <p14:xfrm>
              <a:off x="3380722" y="15334136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C0F4187-7DB4-31C6-9AEF-E78845E8F9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4602" y="15328016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7753F66-44EF-9FC1-BC6F-6D1C489D716A}"/>
              </a:ext>
            </a:extLst>
          </p:cNvPr>
          <p:cNvGrpSpPr/>
          <p:nvPr/>
        </p:nvGrpSpPr>
        <p:grpSpPr>
          <a:xfrm>
            <a:off x="876299" y="2038339"/>
            <a:ext cx="15525751" cy="9458180"/>
            <a:chOff x="876299" y="2019525"/>
            <a:chExt cx="17476831" cy="1002493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29ACD52-5C87-8024-C44A-9A2390C56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3945" b="8034"/>
            <a:stretch/>
          </p:blipFill>
          <p:spPr>
            <a:xfrm>
              <a:off x="876299" y="2572717"/>
              <a:ext cx="17476831" cy="90904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BD54E-7A25-34B5-2828-3082B97A5F36}"/>
                </a:ext>
              </a:extLst>
            </p:cNvPr>
            <p:cNvSpPr txBox="1"/>
            <p:nvPr/>
          </p:nvSpPr>
          <p:spPr>
            <a:xfrm>
              <a:off x="3560586" y="10788515"/>
              <a:ext cx="1427668" cy="68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D5606D-180D-2EEF-BCC4-058FA7D04E0F}"/>
                </a:ext>
              </a:extLst>
            </p:cNvPr>
            <p:cNvSpPr txBox="1"/>
            <p:nvPr/>
          </p:nvSpPr>
          <p:spPr>
            <a:xfrm>
              <a:off x="3524511" y="2019525"/>
              <a:ext cx="1427669" cy="68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High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5898D1-85CB-42FB-E75C-4597D73DD88E}"/>
                </a:ext>
              </a:extLst>
            </p:cNvPr>
            <p:cNvSpPr txBox="1"/>
            <p:nvPr/>
          </p:nvSpPr>
          <p:spPr>
            <a:xfrm>
              <a:off x="16056831" y="10826218"/>
              <a:ext cx="1287385" cy="6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High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C8E54D-F0C0-DC32-3DB0-B5766BBA6518}"/>
                </a:ext>
              </a:extLst>
            </p:cNvPr>
            <p:cNvSpPr txBox="1"/>
            <p:nvPr/>
          </p:nvSpPr>
          <p:spPr>
            <a:xfrm>
              <a:off x="5107765" y="10902692"/>
              <a:ext cx="10710043" cy="1141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% of 2019 New EV Sales that were </a:t>
              </a:r>
              <a:br>
                <a:rPr lang="en-US" sz="3200" b="1" dirty="0"/>
              </a:br>
              <a:r>
                <a:rPr lang="en-US" sz="3200" b="1" i="1" dirty="0"/>
                <a:t>Rebated</a:t>
              </a:r>
              <a:r>
                <a:rPr lang="en-US" sz="3200" b="1" dirty="0"/>
                <a:t> by CVRP by Model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EE9C57-AE98-76FC-211A-7E0DF42B8B07}"/>
              </a:ext>
            </a:extLst>
          </p:cNvPr>
          <p:cNvSpPr txBox="1"/>
          <p:nvPr/>
        </p:nvSpPr>
        <p:spPr>
          <a:xfrm>
            <a:off x="15879182" y="2426017"/>
            <a:ext cx="8317342" cy="8525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High rebate %, high resell (upper right): </a:t>
            </a: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CVRP Rebated vehicles require lower incomes and MSRPs</a:t>
            </a:r>
            <a:endParaRPr lang="en-US" sz="2800" dirty="0">
              <a:ea typeface="Calibri Light"/>
              <a:cs typeface="Calibri Light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Vehicles retain resale value; attract lower income buyers</a:t>
            </a:r>
            <a:endParaRPr lang="en-US" sz="2800" dirty="0">
              <a:ea typeface="Calibri Light" panose="020F0302020204030204"/>
              <a:cs typeface="Calibri Light" panose="020F0302020204030204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Toyota Mirai, Fiat 500 and Chevrolet Volt </a:t>
            </a:r>
            <a:endParaRPr lang="en-US" sz="2800" dirty="0">
              <a:ea typeface="Calibri Light"/>
              <a:cs typeface="Calibri Light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High rebate %, low resell (lower right):</a:t>
            </a:r>
            <a:endParaRPr lang="en-US" sz="3200" dirty="0">
              <a:ea typeface="Calibri Light"/>
              <a:cs typeface="Calibri Light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Vehicles turn over less frequently</a:t>
            </a: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Lower-priced models attract lower income buyers</a:t>
            </a: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Model 3, Bolt, Clarity, Niro</a:t>
            </a:r>
          </a:p>
          <a:p>
            <a:pPr marL="1485265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 Light"/>
              <a:cs typeface="Calibri Light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Low rebate %, high resell (upper left):</a:t>
            </a:r>
            <a:endParaRPr lang="en-US" sz="3200" dirty="0">
              <a:ea typeface="Calibri Light"/>
              <a:cs typeface="Calibri Light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Vehicles retain resale value; higher income buyers  </a:t>
            </a:r>
            <a:endParaRPr lang="en-US" sz="2800" dirty="0">
              <a:ea typeface="Calibri Light"/>
              <a:cs typeface="Calibri Light"/>
            </a:endParaRPr>
          </a:p>
          <a:p>
            <a:pPr marL="1485265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BMW, Tesla S, Tesla X, Audi</a:t>
            </a:r>
            <a:endParaRPr lang="en-US" sz="2800" dirty="0"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14B30-EBAB-8CB2-18E6-28DB0A8D1F66}"/>
              </a:ext>
            </a:extLst>
          </p:cNvPr>
          <p:cNvSpPr txBox="1"/>
          <p:nvPr/>
        </p:nvSpPr>
        <p:spPr>
          <a:xfrm rot="16200000">
            <a:off x="-2315726" y="5662104"/>
            <a:ext cx="951439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% of 2019 New EV Sales</a:t>
            </a:r>
            <a:br>
              <a:rPr lang="en-US" sz="3200" b="1" dirty="0"/>
            </a:br>
            <a:r>
              <a:rPr lang="en-US" sz="3200" b="1" dirty="0"/>
              <a:t> that were </a:t>
            </a:r>
            <a:r>
              <a:rPr lang="en-US" sz="3200" b="1" i="1" dirty="0"/>
              <a:t>Resold </a:t>
            </a:r>
            <a:r>
              <a:rPr lang="en-US" sz="3200" b="1" dirty="0"/>
              <a:t>in 2022 by Model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37489-2838-D199-CE5F-3B2336C01934}"/>
              </a:ext>
            </a:extLst>
          </p:cNvPr>
          <p:cNvSpPr txBox="1"/>
          <p:nvPr/>
        </p:nvSpPr>
        <p:spPr>
          <a:xfrm>
            <a:off x="3228870" y="11658690"/>
            <a:ext cx="1393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Contains data from S&amp;P Global Mobility © 2022</a:t>
            </a:r>
            <a:br>
              <a:rPr lang="en-US" sz="2000" dirty="0"/>
            </a:br>
            <a:r>
              <a:rPr lang="en-US" sz="2000" dirty="0"/>
              <a:t>Used Vehicle Data (</a:t>
            </a:r>
            <a:r>
              <a:rPr lang="en-US" sz="2000" i="1" dirty="0"/>
              <a:t>N</a:t>
            </a:r>
            <a:r>
              <a:rPr lang="en-US" sz="2000" dirty="0"/>
              <a:t>=  3,245,668), New Vehicle Data (</a:t>
            </a:r>
            <a:r>
              <a:rPr lang="en-US" sz="2000" i="1" dirty="0"/>
              <a:t>N</a:t>
            </a:r>
            <a:r>
              <a:rPr lang="en-US" sz="2000" dirty="0"/>
              <a:t>= 1,199,991) </a:t>
            </a:r>
            <a:br>
              <a:rPr lang="en-US" sz="2000" dirty="0"/>
            </a:br>
            <a:r>
              <a:rPr lang="en-US" sz="2000" dirty="0">
                <a:ea typeface="+mn-lt"/>
                <a:cs typeface="+mn-lt"/>
              </a:rPr>
              <a:t>Notes: </a:t>
            </a:r>
            <a:r>
              <a:rPr lang="en-US" sz="2000" dirty="0">
                <a:cs typeface="Arial"/>
              </a:rPr>
              <a:t>EVs include BEVs, PHEVs, and FCEVs with MY ≥ 1981;</a:t>
            </a:r>
            <a:r>
              <a:rPr lang="en-US" sz="2000" dirty="0"/>
              <a:t>Data filtered to personal registration types only. (2) </a:t>
            </a:r>
            <a:r>
              <a:rPr lang="en-US" sz="2000" dirty="0">
                <a:ea typeface="+mn-lt"/>
                <a:cs typeface="+mn-lt"/>
              </a:rPr>
              <a:t>The Toyota Mirai, a fuel cell vehicle, was not sold widely, but a large percentage of the sales were rebated and the Mirai had a very high turnover rate.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8766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6D2F956-E36D-1577-2BD6-0DD0E174DDFC}"/>
              </a:ext>
            </a:extLst>
          </p:cNvPr>
          <p:cNvSpPr txBox="1">
            <a:spLocks/>
          </p:cNvSpPr>
          <p:nvPr/>
        </p:nvSpPr>
        <p:spPr>
          <a:xfrm>
            <a:off x="2463969" y="2881532"/>
            <a:ext cx="18860308" cy="422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110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500">
                <a:cs typeface="Arial"/>
              </a:rPr>
              <a:t>III. Conclusion</a:t>
            </a:r>
          </a:p>
          <a:p>
            <a:r>
              <a:rPr lang="en-US" sz="8800">
                <a:cs typeface="Arial"/>
              </a:rPr>
              <a:t>Takeaways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79346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1AEEA-32B8-BF7A-EA8B-4622F2C5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E8509E-6F9E-1D83-25EE-708AEA73216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53565" y="2665628"/>
            <a:ext cx="12363363" cy="9963452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70865" indent="-570865"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>
                <a:cs typeface="Arial"/>
              </a:rPr>
              <a:t>Healthy Supply of New EVs </a:t>
            </a:r>
            <a:r>
              <a:rPr lang="en-US" sz="3200" dirty="0">
                <a:cs typeface="Arial"/>
              </a:rPr>
              <a:t>increased to roughly 25% of all new light-duty vehicle sales in 2023 and 2024, indicating that the supply of </a:t>
            </a:r>
            <a:r>
              <a:rPr lang="en-US" sz="3200" b="1" dirty="0">
                <a:solidFill>
                  <a:srgbClr val="1A95CA"/>
                </a:solidFill>
                <a:cs typeface="Arial"/>
              </a:rPr>
              <a:t>used EVs</a:t>
            </a:r>
            <a:r>
              <a:rPr lang="en-US" sz="3200" dirty="0">
                <a:solidFill>
                  <a:srgbClr val="1A95CA"/>
                </a:solidFill>
                <a:cs typeface="Arial"/>
              </a:rPr>
              <a:t> </a:t>
            </a:r>
            <a:r>
              <a:rPr lang="en-US" sz="3200" dirty="0">
                <a:cs typeface="Arial"/>
              </a:rPr>
              <a:t>will increase in coming years</a:t>
            </a:r>
          </a:p>
          <a:p>
            <a:pPr marL="1370330" lvl="1" indent="-57086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cs typeface="Arial"/>
              </a:rPr>
              <a:t>New EV sales are 8x higher than used EV sales</a:t>
            </a:r>
          </a:p>
          <a:p>
            <a:pPr marL="1370330" lvl="1" indent="-57086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cs typeface="Arial"/>
              </a:rPr>
              <a:t>Used ICE sales are 2x </a:t>
            </a:r>
            <a:r>
              <a:rPr lang="en-US" sz="3200">
                <a:cs typeface="Arial"/>
              </a:rPr>
              <a:t>higher than new </a:t>
            </a:r>
            <a:r>
              <a:rPr lang="en-US" sz="3200" dirty="0">
                <a:cs typeface="Arial"/>
              </a:rPr>
              <a:t>ICE vehicles 2:1</a:t>
            </a:r>
            <a:endParaRPr lang="en-US" sz="3200" dirty="0">
              <a:ea typeface="Calibri Ligh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ea typeface="Calibri Light" panose="020F0302020204030204"/>
            </a:endParaRPr>
          </a:p>
          <a:p>
            <a:pPr marL="570865" indent="-570865"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>
                <a:cs typeface="Arial"/>
              </a:rPr>
              <a:t>Used EV sales peak at 3 years of age</a:t>
            </a:r>
            <a:r>
              <a:rPr lang="en-US" sz="3200" b="1" dirty="0">
                <a:cs typeface="Arial"/>
              </a:rPr>
              <a:t>: </a:t>
            </a:r>
            <a:r>
              <a:rPr lang="en-US" sz="3200" dirty="0">
                <a:cs typeface="Arial"/>
              </a:rPr>
              <a:t>Over 30% of used EV sales are 3 years old—compared to a more even spread for Non-EVs</a:t>
            </a:r>
            <a:endParaRPr lang="en-US" sz="3200" dirty="0">
              <a:ea typeface="Calibri Light"/>
              <a:cs typeface="Arial"/>
            </a:endParaRPr>
          </a:p>
          <a:p>
            <a:pPr marL="1256665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a typeface="Calibri Light" panose="020F0302020204030204"/>
                <a:cs typeface="Arial"/>
              </a:rPr>
              <a:t>Used EVs enter the market faster than ICE vehicles</a:t>
            </a:r>
          </a:p>
          <a:p>
            <a:pPr marL="1256665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a typeface="Calibri Light" panose="020F0302020204030204"/>
                <a:cs typeface="Arial"/>
              </a:rPr>
              <a:t>Increase in EV leases 2014–2017 and again 2023-2024</a:t>
            </a:r>
          </a:p>
          <a:p>
            <a:pPr marL="913765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570865" indent="-570865"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>
                <a:cs typeface="Arial"/>
              </a:rPr>
              <a:t>Large Target Market of Low-income Buyers</a:t>
            </a:r>
            <a:r>
              <a:rPr lang="en-US" sz="3200" b="1" dirty="0">
                <a:cs typeface="Arial"/>
              </a:rPr>
              <a:t>: </a:t>
            </a:r>
            <a:r>
              <a:rPr lang="en-US" sz="3200" dirty="0">
                <a:cs typeface="Arial"/>
              </a:rPr>
              <a:t>Low-income buyers comprise 38% of used Non-EV market</a:t>
            </a:r>
            <a:endParaRPr lang="en-US" sz="3200" dirty="0">
              <a:ea typeface="+mn-lt"/>
              <a:cs typeface="+mn-lt"/>
            </a:endParaRPr>
          </a:p>
          <a:p>
            <a:pPr marL="1370330" lvl="1" indent="-57086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+mn-lt"/>
                <a:cs typeface="+mn-lt"/>
              </a:rPr>
              <a:t>PHEVs were more popular with lower income buyers, but BEVs took over by 2022</a:t>
            </a:r>
          </a:p>
          <a:p>
            <a:pPr marL="1370330" lvl="1" indent="-57086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+mn-lt"/>
                <a:cs typeface="+mn-lt"/>
              </a:rPr>
              <a:t>Barriers to EV adoption exist; new programs focusing on used EV incentives will help</a:t>
            </a:r>
          </a:p>
          <a:p>
            <a:pPr marL="570865" indent="-570865">
              <a:lnSpc>
                <a:spcPct val="100000"/>
              </a:lnSpc>
              <a:spcBef>
                <a:spcPts val="600"/>
              </a:spcBef>
            </a:pPr>
            <a:endParaRPr lang="en-US" sz="3500" dirty="0">
              <a:ea typeface="Calibri Light"/>
              <a:cs typeface="Arial"/>
            </a:endParaRPr>
          </a:p>
          <a:p>
            <a:pPr marL="913765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3500" dirty="0">
              <a:ea typeface="Calibri Light" panose="020F0302020204030204"/>
            </a:endParaRPr>
          </a:p>
          <a:p>
            <a:pPr marL="1370330" lvl="1" indent="-456565">
              <a:lnSpc>
                <a:spcPct val="100000"/>
              </a:lnSpc>
              <a:spcBef>
                <a:spcPts val="600"/>
              </a:spcBef>
            </a:pPr>
            <a:endParaRPr lang="en-US" sz="3500" dirty="0">
              <a:ea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41A2C-5207-3BA8-AEC6-047AD1C3A67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93284" y="372060"/>
            <a:ext cx="22682811" cy="130690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Summary of Findings and Projections: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DAC4EE9-C760-CF49-9E11-C84AB8B1C275}"/>
              </a:ext>
            </a:extLst>
          </p:cNvPr>
          <p:cNvGrpSpPr/>
          <p:nvPr/>
        </p:nvGrpSpPr>
        <p:grpSpPr>
          <a:xfrm>
            <a:off x="1493848" y="7869886"/>
            <a:ext cx="95760" cy="28800"/>
            <a:chOff x="1418940" y="7724505"/>
            <a:chExt cx="9576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3F65F6-8713-7325-9870-B0C600D11078}"/>
                    </a:ext>
                  </a:extLst>
                </p14:cNvPr>
                <p14:cNvContentPartPr/>
                <p14:nvPr/>
              </p14:nvContentPartPr>
              <p14:xfrm>
                <a:off x="1457100" y="772450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3F65F6-8713-7325-9870-B0C600D110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9100" y="77065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44760A-F8DE-C271-9D9C-40A2C81C6D3F}"/>
                    </a:ext>
                  </a:extLst>
                </p14:cNvPr>
                <p14:cNvContentPartPr/>
                <p14:nvPr/>
              </p14:nvContentPartPr>
              <p14:xfrm>
                <a:off x="1418940" y="7733865"/>
                <a:ext cx="5760" cy="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44760A-F8DE-C271-9D9C-40A2C81C6D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0940" y="7712265"/>
                  <a:ext cx="41400" cy="44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64F196-A750-BA48-58F1-A0D02F28205E}"/>
                    </a:ext>
                  </a:extLst>
                </p14:cNvPr>
                <p14:cNvContentPartPr/>
                <p14:nvPr/>
              </p14:nvContentPartPr>
              <p14:xfrm>
                <a:off x="1514340" y="775294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64F196-A750-BA48-58F1-A0D02F2820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6340" y="77349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3F4DE0-979E-D278-F757-DEE4756DAC26}"/>
                    </a:ext>
                  </a:extLst>
                </p14:cNvPr>
                <p14:cNvContentPartPr/>
                <p14:nvPr/>
              </p14:nvContentPartPr>
              <p14:xfrm>
                <a:off x="1476180" y="7724505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3F4DE0-979E-D278-F757-DEE4756DAC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180" y="77065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D0C9B3-9E67-E717-0E35-B93DD4728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49382"/>
              </p:ext>
            </p:extLst>
          </p:nvPr>
        </p:nvGraphicFramePr>
        <p:xfrm>
          <a:off x="14070276" y="8819915"/>
          <a:ext cx="9232528" cy="192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20856">
                  <a:extLst>
                    <a:ext uri="{9D8B030D-6E8A-4147-A177-3AD203B41FA5}">
                      <a16:colId xmlns:a16="http://schemas.microsoft.com/office/drawing/2014/main" val="2209815614"/>
                    </a:ext>
                  </a:extLst>
                </a:gridCol>
                <a:gridCol w="2034162">
                  <a:extLst>
                    <a:ext uri="{9D8B030D-6E8A-4147-A177-3AD203B41FA5}">
                      <a16:colId xmlns:a16="http://schemas.microsoft.com/office/drawing/2014/main" val="969095851"/>
                    </a:ext>
                  </a:extLst>
                </a:gridCol>
                <a:gridCol w="3077510">
                  <a:extLst>
                    <a:ext uri="{9D8B030D-6E8A-4147-A177-3AD203B41FA5}">
                      <a16:colId xmlns:a16="http://schemas.microsoft.com/office/drawing/2014/main" val="371854227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Income Level</a:t>
                      </a:r>
                    </a:p>
                  </a:txBody>
                  <a:tcPr anchor="ctr">
                    <a:solidFill>
                      <a:srgbClr val="1A95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Used EV</a:t>
                      </a:r>
                    </a:p>
                  </a:txBody>
                  <a:tcPr anchor="ctr">
                    <a:solidFill>
                      <a:srgbClr val="1A95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Used Non-EV</a:t>
                      </a:r>
                    </a:p>
                  </a:txBody>
                  <a:tcPr anchor="ctr">
                    <a:solidFill>
                      <a:srgbClr val="1A9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743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Less than $50,000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33186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More than 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69971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FA9B080-983B-0763-AE80-E1B320A7E6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48995" y="2135331"/>
            <a:ext cx="10075090" cy="5078251"/>
          </a:xfrm>
          <a:prstGeom prst="rect">
            <a:avLst/>
          </a:prstGeom>
          <a:ln>
            <a:noFill/>
          </a:ln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7106657-B7C3-8382-7E67-4DCAC1EE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ln>
            <a:noFill/>
          </a:ln>
        </p:spPr>
        <p:txBody>
          <a:bodyPr/>
          <a:lstStyle/>
          <a:p>
            <a:fld id="{DB8F626C-CEBF-614D-89D9-D0BEA80BC3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8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B3413-04F7-4EA1-92A9-270107D0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751BD-16EC-B8CA-A8C2-242F8B88777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2395601" y="3567953"/>
            <a:ext cx="19586448" cy="7300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1. The </a:t>
            </a:r>
            <a:r>
              <a:rPr lang="en-US" sz="3200" i="1" dirty="0">
                <a:ea typeface="+mn-lt"/>
                <a:cs typeface="+mn-lt"/>
              </a:rPr>
              <a:t>used </a:t>
            </a:r>
            <a:r>
              <a:rPr lang="en-US" sz="3200" dirty="0">
                <a:ea typeface="+mn-lt"/>
                <a:cs typeface="+mn-lt"/>
              </a:rPr>
              <a:t>EV market grew 37% between 2019–2022. However, several world-wide events may have affected this report:</a:t>
            </a:r>
          </a:p>
          <a:p>
            <a:pPr marL="1370330" lvl="1" indent="-456565"/>
            <a:r>
              <a:rPr lang="en-US" sz="3200" dirty="0">
                <a:ea typeface="+mn-lt"/>
                <a:cs typeface="+mn-lt"/>
              </a:rPr>
              <a:t>The COVID pandemic caused major manufacturing delays which affected EV chip availability rates more than traditional ICE vehicle production.  </a:t>
            </a:r>
          </a:p>
          <a:p>
            <a:pPr marL="1370330" lvl="1" indent="-456565"/>
            <a:r>
              <a:rPr lang="en-US" sz="3200" dirty="0">
                <a:ea typeface="+mn-lt"/>
                <a:cs typeface="+mn-lt"/>
              </a:rPr>
              <a:t>CA and federal incentive programs may be removed or re-designed in coming years.</a:t>
            </a:r>
          </a:p>
          <a:p>
            <a:pPr marL="1370330" lvl="1" indent="-456565"/>
            <a:r>
              <a:rPr lang="en-US" sz="3200" dirty="0">
                <a:cs typeface="Arial"/>
              </a:rPr>
              <a:t>The EV market has shifted in recent years towards more leases, which may increase the pace at which new EVs are resold.</a:t>
            </a:r>
            <a:endParaRPr lang="en-US" sz="3200" dirty="0">
              <a:ea typeface="Calibri Light"/>
              <a:cs typeface="Arial"/>
            </a:endParaRPr>
          </a:p>
          <a:p>
            <a:pPr marL="1370330" lvl="1" indent="-456565"/>
            <a:r>
              <a:rPr lang="en-US" sz="3200" b="1" dirty="0">
                <a:cs typeface="Arial"/>
              </a:rPr>
              <a:t>Next step</a:t>
            </a:r>
            <a:r>
              <a:rPr lang="en-US" sz="3200" dirty="0">
                <a:cs typeface="Arial"/>
              </a:rPr>
              <a:t>: follow-on analysis of more recent used car data for comparison.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2. Demographics may continue to be biased by missing data</a:t>
            </a:r>
          </a:p>
          <a:p>
            <a:pPr marL="1370330" lvl="1" indent="-456565"/>
            <a:r>
              <a:rPr lang="en-US" sz="3200" dirty="0">
                <a:ea typeface="+mn-lt"/>
                <a:cs typeface="+mn-lt"/>
              </a:rPr>
              <a:t>Limited demographic characteristics available (age &amp; income ~10-30% missing, gender and price severely limited and auto-generated by S&amp;P)</a:t>
            </a:r>
          </a:p>
          <a:p>
            <a:pPr marL="1370330" lvl="1" indent="-456565"/>
            <a:r>
              <a:rPr lang="en-US" sz="3200" b="1" dirty="0">
                <a:ea typeface="+mn-lt"/>
                <a:cs typeface="+mn-lt"/>
              </a:rPr>
              <a:t>Next step 1</a:t>
            </a:r>
            <a:r>
              <a:rPr lang="en-US" sz="3200" dirty="0">
                <a:ea typeface="+mn-lt"/>
                <a:cs typeface="+mn-lt"/>
              </a:rPr>
              <a:t>: Acquire individual-level </a:t>
            </a:r>
            <a:r>
              <a:rPr lang="en-US" sz="3200" i="1" dirty="0">
                <a:ea typeface="+mn-lt"/>
                <a:cs typeface="+mn-lt"/>
              </a:rPr>
              <a:t>used vehicle </a:t>
            </a:r>
            <a:r>
              <a:rPr lang="en-US" sz="3200" dirty="0">
                <a:ea typeface="+mn-lt"/>
                <a:cs typeface="+mn-lt"/>
              </a:rPr>
              <a:t>data from survey company such as </a:t>
            </a:r>
            <a:r>
              <a:rPr lang="en-US" sz="3200" i="1" dirty="0">
                <a:ea typeface="+mn-lt"/>
                <a:cs typeface="+mn-lt"/>
              </a:rPr>
              <a:t>Strategic Vision </a:t>
            </a:r>
            <a:r>
              <a:rPr lang="en-US" sz="3200" dirty="0">
                <a:ea typeface="+mn-lt"/>
                <a:cs typeface="+mn-lt"/>
              </a:rPr>
              <a:t>to decrease missingness and consider alternative approaches for handling missing data</a:t>
            </a:r>
          </a:p>
          <a:p>
            <a:pPr marL="1370330" lvl="1" indent="-456565"/>
            <a:r>
              <a:rPr lang="en-US" sz="3200" b="1" dirty="0">
                <a:ea typeface="+mn-lt"/>
                <a:cs typeface="+mn-lt"/>
              </a:rPr>
              <a:t>Next step 2</a:t>
            </a:r>
            <a:r>
              <a:rPr lang="en-US" sz="3200" dirty="0">
                <a:ea typeface="+mn-lt"/>
                <a:cs typeface="+mn-lt"/>
              </a:rPr>
              <a:t>: Review public data and reporting on used EV availability to enhance understanding of supply and demand in a changing landscape.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12A09-1D0B-B9C6-183D-F57992198A6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/>
              <a:t>Limitations, Next Steps, &amp; Directions for Future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ACF7-8671-DC47-EB85-F132CE0E2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B9B110A-AEC8-9F0C-BF2D-86627DF1B9AB}"/>
              </a:ext>
            </a:extLst>
          </p:cNvPr>
          <p:cNvSpPr txBox="1">
            <a:spLocks/>
          </p:cNvSpPr>
          <p:nvPr/>
        </p:nvSpPr>
        <p:spPr>
          <a:xfrm>
            <a:off x="4444410" y="12238407"/>
            <a:ext cx="18205626" cy="83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171" lvl="1" indent="0">
              <a:buNone/>
            </a:pPr>
            <a:r>
              <a:rPr lang="en-US" sz="2400" dirty="0">
                <a:ea typeface="+mn-lt"/>
                <a:cs typeface="+mn-lt"/>
              </a:rPr>
              <a:t>* Algorithmically-estimated gender (not previously reported) provided by S&amp;P Global Mobility suggests only minimal difference between new and used markets and between older and newer MY vehicles.</a:t>
            </a:r>
          </a:p>
        </p:txBody>
      </p:sp>
    </p:spTree>
    <p:extLst>
      <p:ext uri="{BB962C8B-B14F-4D97-AF65-F5344CB8AC3E}">
        <p14:creationId xmlns:p14="http://schemas.microsoft.com/office/powerpoint/2010/main" val="27037562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F0E2B-026A-DBE1-6C6F-9FA504B03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D736-92CB-901C-AC27-D7044F53A651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6770072" y="6152075"/>
            <a:ext cx="9529011" cy="5708188"/>
          </a:xfrm>
        </p:spPr>
        <p:txBody>
          <a:bodyPr/>
          <a:lstStyle/>
          <a:p>
            <a:pPr algn="ctr"/>
            <a:endParaRPr lang="en-US"/>
          </a:p>
          <a:p>
            <a:endParaRPr lang="en-US"/>
          </a:p>
        </p:txBody>
      </p:sp>
      <p:sp>
        <p:nvSpPr>
          <p:cNvPr id="2" name="Text Placeholder 1" descr="Following the closure of CVRP in November 2023, new California EV rebate programs will have used-EV components and focus on income-qualified consumers&#10;This work aims to help establish a baseline understanding of the used car market in CA during the COVID-19 era (2020–2022), focusing on:&#10;the availability and flow of EVs into the used car market&#10;how demographics of used car consumers overall compare to new car consumers&#10;Results can serve as a comparison point from which to assess how the used car market and the role of EVs within it are progressing&#10;">
            <a:extLst>
              <a:ext uri="{FF2B5EF4-FFF2-40B4-BE49-F238E27FC236}">
                <a16:creationId xmlns:a16="http://schemas.microsoft.com/office/drawing/2014/main" id="{D8BF3E1E-D2F8-0FD7-30DD-0DDD2322AC6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>
            <a:normAutofit/>
          </a:bodyPr>
          <a:lstStyle/>
          <a:p>
            <a:pPr marL="1370330" lvl="1" indent="-456565"/>
            <a:endParaRPr lang="en-US" sz="5400">
              <a:cs typeface="Arial"/>
            </a:endParaRPr>
          </a:p>
          <a:p>
            <a:pPr marL="1370330" lvl="1" indent="-456565"/>
            <a:endParaRPr lang="en-US" sz="54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6B925-ADE4-D29A-B3FD-37E5B005B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91DB3-1CCF-24D3-E3DC-A3F507FBC834}"/>
              </a:ext>
            </a:extLst>
          </p:cNvPr>
          <p:cNvSpPr txBox="1"/>
          <p:nvPr/>
        </p:nvSpPr>
        <p:spPr>
          <a:xfrm>
            <a:off x="8333504" y="3677771"/>
            <a:ext cx="848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3B8610-7520-88EF-9E46-600326AB6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5977"/>
              </p:ext>
            </p:extLst>
          </p:nvPr>
        </p:nvGraphicFramePr>
        <p:xfrm>
          <a:off x="1808945" y="3064857"/>
          <a:ext cx="20759759" cy="75862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4292">
                  <a:extLst>
                    <a:ext uri="{9D8B030D-6E8A-4147-A177-3AD203B41FA5}">
                      <a16:colId xmlns:a16="http://schemas.microsoft.com/office/drawing/2014/main" val="1252785928"/>
                    </a:ext>
                  </a:extLst>
                </a:gridCol>
                <a:gridCol w="15715467">
                  <a:extLst>
                    <a:ext uri="{9D8B030D-6E8A-4147-A177-3AD203B41FA5}">
                      <a16:colId xmlns:a16="http://schemas.microsoft.com/office/drawing/2014/main" val="1618793502"/>
                    </a:ext>
                  </a:extLst>
                </a:gridCol>
              </a:tblGrid>
              <a:tr h="2486000"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Overall 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What was the state of the used EV market in California 2019–2022?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To what extent is the used EV market expanding access to electric vehicles among a broader range of consumers?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126849"/>
                  </a:ext>
                </a:extLst>
              </a:tr>
              <a:tr h="2528814"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  <a:p>
                      <a:pPr algn="ctr"/>
                      <a:r>
                        <a:rPr lang="en-US" sz="4000"/>
                        <a:t>Method</a:t>
                      </a:r>
                    </a:p>
                    <a:p>
                      <a:pPr algn="ctr"/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742950" indent="-742950">
                        <a:buFont typeface="Arial" panose="020B0604020202020204" pitchFamily="34" charset="0"/>
                        <a:buChar char="•"/>
                      </a:pPr>
                      <a:r>
                        <a:rPr lang="en-US" sz="4000"/>
                        <a:t>Examine trends in sales of new and used EVs</a:t>
                      </a:r>
                    </a:p>
                    <a:p>
                      <a:pPr marL="742950" indent="-742950">
                        <a:buFont typeface="Arial" panose="020B0604020202020204" pitchFamily="34" charset="0"/>
                        <a:buChar char="•"/>
                      </a:pPr>
                      <a:r>
                        <a:rPr lang="en-US" sz="4000"/>
                        <a:t>Determine demographics of used EV buyers and preferred models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683217"/>
                  </a:ext>
                </a:extLst>
              </a:tr>
              <a:tr h="2571472"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marR="0" lvl="0" indent="-571500" algn="l" defTabSz="182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/>
                        <a:t>Used EV Sales in CA 2019-2022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New EV Sales in CA 2019-2024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hlinkClick r:id="rId3"/>
                        </a:rPr>
                        <a:t>Alliance for Automotive Innovation Electric Vehicle Sales Dashboard</a:t>
                      </a:r>
                      <a:endParaRPr lang="en-US" sz="4000" dirty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CVRP rebate data, 2010–2023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051079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66442D-5883-2A7F-BE6D-84C911F836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371600" y="773720"/>
            <a:ext cx="21529526" cy="1639232"/>
          </a:xfrm>
        </p:spPr>
        <p:txBody>
          <a:bodyPr>
            <a:normAutofit/>
          </a:bodyPr>
          <a:lstStyle/>
          <a:p>
            <a:r>
              <a:rPr lang="en-US" sz="6800"/>
              <a:t>Question &amp; Methodology</a:t>
            </a:r>
          </a:p>
        </p:txBody>
      </p:sp>
    </p:spTree>
    <p:extLst>
      <p:ext uri="{BB962C8B-B14F-4D97-AF65-F5344CB8AC3E}">
        <p14:creationId xmlns:p14="http://schemas.microsoft.com/office/powerpoint/2010/main" val="5458643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F7187-FEA5-4550-0CCF-CE8D1EA7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9A06-6A92-12E5-98CD-C608FA2470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r>
              <a:rPr lang="en-US" sz="6800">
                <a:cs typeface="Calibri"/>
              </a:rPr>
              <a:t>Findings and Recommendations</a:t>
            </a:r>
            <a:endParaRPr lang="en-US" sz="6800"/>
          </a:p>
        </p:txBody>
      </p:sp>
      <p:sp>
        <p:nvSpPr>
          <p:cNvPr id="2" name="Text Placeholder 1" descr="Following the closure of CVRP in November 2023, new California EV rebate programs will have used-EV components and focus on income-qualified consumers&#10;This work aims to help establish a baseline understanding of the used car market in CA during the COVID-19 era (2020–2022), focusing on:&#10;the availability and flow of EVs into the used car market&#10;how demographics of used car consumers overall compare to new car consumers&#10;Results can serve as a comparison point from which to assess how the used car market and the role of EVs within it are progressing&#10;">
            <a:extLst>
              <a:ext uri="{FF2B5EF4-FFF2-40B4-BE49-F238E27FC236}">
                <a16:creationId xmlns:a16="http://schemas.microsoft.com/office/drawing/2014/main" id="{1D04E4EB-735F-872E-E138-A4EB748169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>
            <a:normAutofit/>
          </a:bodyPr>
          <a:lstStyle/>
          <a:p>
            <a:pPr marL="1370330" lvl="1" indent="-456565"/>
            <a:endParaRPr lang="en-US" sz="5400">
              <a:cs typeface="Arial"/>
            </a:endParaRPr>
          </a:p>
          <a:p>
            <a:pPr marL="1370330" lvl="1" indent="-456565"/>
            <a:endParaRPr lang="en-US" sz="54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D8B20-0A57-487D-1E40-8445F28A8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36F7C-F19F-4F86-E5FE-F4C8F1E30386}"/>
              </a:ext>
            </a:extLst>
          </p:cNvPr>
          <p:cNvSpPr txBox="1"/>
          <p:nvPr/>
        </p:nvSpPr>
        <p:spPr>
          <a:xfrm>
            <a:off x="8333504" y="3677771"/>
            <a:ext cx="848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>
              <a:cs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D6ED26-CC0E-284D-21C6-A5845414F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9275"/>
              </p:ext>
            </p:extLst>
          </p:nvPr>
        </p:nvGraphicFramePr>
        <p:xfrm>
          <a:off x="2548250" y="3474723"/>
          <a:ext cx="20352874" cy="66519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218">
                  <a:extLst>
                    <a:ext uri="{9D8B030D-6E8A-4147-A177-3AD203B41FA5}">
                      <a16:colId xmlns:a16="http://schemas.microsoft.com/office/drawing/2014/main" val="1252785928"/>
                    </a:ext>
                  </a:extLst>
                </a:gridCol>
                <a:gridCol w="15961656">
                  <a:extLst>
                    <a:ext uri="{9D8B030D-6E8A-4147-A177-3AD203B41FA5}">
                      <a16:colId xmlns:a16="http://schemas.microsoft.com/office/drawing/2014/main" val="1618793502"/>
                    </a:ext>
                  </a:extLst>
                </a:gridCol>
              </a:tblGrid>
              <a:tr h="2785166">
                <a:tc>
                  <a:txBody>
                    <a:bodyPr/>
                    <a:lstStyle/>
                    <a:p>
                      <a:r>
                        <a:rPr lang="en-US" sz="4000" dirty="0"/>
                        <a:t>Major findings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55700" indent="-698500">
                        <a:buFont typeface="Arial" panose="020B0604020202020204" pitchFamily="34" charset="0"/>
                        <a:buChar char="•"/>
                      </a:pPr>
                      <a:r>
                        <a:rPr lang="en-US" sz="4000" u="sng" dirty="0"/>
                        <a:t>Healthy Supply:</a:t>
                      </a:r>
                      <a:r>
                        <a:rPr lang="en-US" sz="4000" u="none" dirty="0"/>
                        <a:t>  Used EV P</a:t>
                      </a:r>
                      <a:r>
                        <a:rPr lang="en-US" sz="4000" dirty="0"/>
                        <a:t>ipeline is growing. New EVs are being purchased or leased at an increasingly high rate.</a:t>
                      </a:r>
                    </a:p>
                    <a:p>
                      <a:pPr marL="1155700" marR="0" lvl="0" indent="-698500" algn="l" defTabSz="182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u="sng" dirty="0"/>
                        <a:t>Large Target Market:</a:t>
                      </a:r>
                      <a:r>
                        <a:rPr lang="en-US" sz="4000" u="none" dirty="0"/>
                        <a:t> 38</a:t>
                      </a:r>
                      <a:r>
                        <a:rPr lang="en-US" sz="4000" dirty="0"/>
                        <a:t>% of used ICEV buyers have household incomes less than $50,000, compared to 15% used EV buyers.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126849"/>
                  </a:ext>
                </a:extLst>
              </a:tr>
              <a:tr h="3866784">
                <a:tc>
                  <a:txBody>
                    <a:bodyPr/>
                    <a:lstStyle/>
                    <a:p>
                      <a:r>
                        <a:rPr lang="en-US" sz="4000" dirty="0"/>
                        <a:t>Recommendations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03325" marR="0" lvl="0" indent="-746125" algn="l" defTabSz="182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/>
                        <a:t>Recognize potential for increased supply of used EVs in future years, which will add inventory and choice for used EV buyers but may stress incentive programs.</a:t>
                      </a:r>
                    </a:p>
                    <a:p>
                      <a:pPr marL="1203325" indent="-746125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Maintain incentive programs for lower-income used EV buyers.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68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6228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E58A-147C-4589-AB16-152E1008A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11600">
                <a:cs typeface="Arial"/>
              </a:rPr>
              <a:t>I. California Used Vehicle Market: </a:t>
            </a:r>
          </a:p>
          <a:p>
            <a:r>
              <a:rPr lang="en-US" sz="8800">
                <a:cs typeface="Arial"/>
              </a:rPr>
              <a:t>Overview and Insights from 2019–2022</a:t>
            </a:r>
          </a:p>
        </p:txBody>
      </p:sp>
    </p:spTree>
    <p:extLst>
      <p:ext uri="{BB962C8B-B14F-4D97-AF65-F5344CB8AC3E}">
        <p14:creationId xmlns:p14="http://schemas.microsoft.com/office/powerpoint/2010/main" val="127391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A731E-567F-6F77-E3D8-AC5FE6E98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B887AF3-A647-7720-3369-B089D9A0F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082878"/>
              </p:ext>
            </p:extLst>
          </p:nvPr>
        </p:nvGraphicFramePr>
        <p:xfrm>
          <a:off x="2185987" y="3493276"/>
          <a:ext cx="19453073" cy="894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1FC82-636C-149E-4937-4E1F8BC984A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New vs Used EV Market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3F08F-FB84-8528-3A44-6C015C3F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274CA793-8EF9-8005-6F6E-1BD5C14A91D1}"/>
              </a:ext>
            </a:extLst>
          </p:cNvPr>
          <p:cNvSpPr/>
          <p:nvPr/>
        </p:nvSpPr>
        <p:spPr>
          <a:xfrm>
            <a:off x="17870412" y="2930947"/>
            <a:ext cx="5200650" cy="785410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092457-3B02-1ABA-2F33-4E1F1FA60307}"/>
              </a:ext>
            </a:extLst>
          </p:cNvPr>
          <p:cNvSpPr txBox="1"/>
          <p:nvPr/>
        </p:nvSpPr>
        <p:spPr>
          <a:xfrm>
            <a:off x="18523434" y="4438424"/>
            <a:ext cx="5200651" cy="3570208"/>
          </a:xfrm>
          <a:prstGeom prst="rect">
            <a:avLst/>
          </a:prstGeom>
          <a:solidFill>
            <a:schemeClr val="bg1"/>
          </a:solidFill>
          <a:ln w="38100">
            <a:solidFill>
              <a:srgbClr val="00597C"/>
            </a:solidFill>
          </a:ln>
        </p:spPr>
        <p:txBody>
          <a:bodyPr wrap="square">
            <a:spAutoFit/>
          </a:bodyPr>
          <a:lstStyle/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Used vehicle sales are 2x new vehicles sales</a:t>
            </a:r>
          </a:p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Arial"/>
            </a:endParaRPr>
          </a:p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New EV sales are 8x higher than used EV sales</a:t>
            </a:r>
            <a:endParaRPr lang="en-US" sz="3600" dirty="0">
              <a:ea typeface="Calibri Light"/>
              <a:cs typeface="Arial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14EF40-C70B-A9E6-AAC0-3BF0CEF4EFF1}"/>
              </a:ext>
            </a:extLst>
          </p:cNvPr>
          <p:cNvSpPr txBox="1">
            <a:spLocks/>
          </p:cNvSpPr>
          <p:nvPr/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New vs Used EV Market Share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ACDAF59-D38A-6451-E638-DFBA33D7143D}"/>
              </a:ext>
            </a:extLst>
          </p:cNvPr>
          <p:cNvSpPr txBox="1">
            <a:spLocks/>
          </p:cNvSpPr>
          <p:nvPr/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434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F626C-CEBF-614D-89D9-D0BEA80BC3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417E273-6B02-8834-FC43-189EF5F90966}"/>
              </a:ext>
            </a:extLst>
          </p:cNvPr>
          <p:cNvSpPr txBox="1">
            <a:spLocks/>
          </p:cNvSpPr>
          <p:nvPr/>
        </p:nvSpPr>
        <p:spPr>
          <a:xfrm>
            <a:off x="5308846" y="12238407"/>
            <a:ext cx="17341189" cy="83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3765" lvl="1" indent="0">
              <a:buFont typeface="Arial" panose="020B0604020202020204" pitchFamily="34" charset="0"/>
              <a:buNone/>
            </a:pPr>
            <a:endParaRPr lang="en-US" sz="2800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A167BF4E-391B-3BFF-2F5D-C5B52F687A48}"/>
              </a:ext>
            </a:extLst>
          </p:cNvPr>
          <p:cNvSpPr/>
          <p:nvPr/>
        </p:nvSpPr>
        <p:spPr>
          <a:xfrm>
            <a:off x="14602191" y="3976196"/>
            <a:ext cx="285750" cy="191453"/>
          </a:xfrm>
          <a:prstGeom prst="flowChartProcess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F3B33485-A976-C368-045F-EBF09FA4B9AF}"/>
              </a:ext>
            </a:extLst>
          </p:cNvPr>
          <p:cNvSpPr/>
          <p:nvPr/>
        </p:nvSpPr>
        <p:spPr>
          <a:xfrm>
            <a:off x="11641312" y="3965584"/>
            <a:ext cx="285750" cy="191453"/>
          </a:xfrm>
          <a:prstGeom prst="flowChartProcess">
            <a:avLst/>
          </a:prstGeom>
          <a:solidFill>
            <a:srgbClr val="0059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BC2FD0-BDFF-FA1E-7DCA-360D4F0BBFAC}"/>
              </a:ext>
            </a:extLst>
          </p:cNvPr>
          <p:cNvSpPr txBox="1"/>
          <p:nvPr/>
        </p:nvSpPr>
        <p:spPr>
          <a:xfrm>
            <a:off x="11911877" y="3741499"/>
            <a:ext cx="238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EV Sales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231B44-23E5-F8DB-A0F7-BFA2EBBC73DD}"/>
              </a:ext>
            </a:extLst>
          </p:cNvPr>
          <p:cNvSpPr txBox="1"/>
          <p:nvPr/>
        </p:nvSpPr>
        <p:spPr>
          <a:xfrm>
            <a:off x="14925692" y="3778341"/>
            <a:ext cx="319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Non-EV Sales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0353C-F555-BA51-6BFF-81F268A46EB3}"/>
              </a:ext>
            </a:extLst>
          </p:cNvPr>
          <p:cNvSpPr txBox="1"/>
          <p:nvPr/>
        </p:nvSpPr>
        <p:spPr>
          <a:xfrm>
            <a:off x="4509993" y="3204295"/>
            <a:ext cx="399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Vehicle Market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322386-1A48-E915-0931-DC00EC743D50}"/>
              </a:ext>
            </a:extLst>
          </p:cNvPr>
          <p:cNvSpPr txBox="1"/>
          <p:nvPr/>
        </p:nvSpPr>
        <p:spPr>
          <a:xfrm>
            <a:off x="12604945" y="3204295"/>
            <a:ext cx="389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Vehicle Market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55AA4-C1CA-EAEE-08C7-9671408EBD39}"/>
              </a:ext>
            </a:extLst>
          </p:cNvPr>
          <p:cNvSpPr/>
          <p:nvPr/>
        </p:nvSpPr>
        <p:spPr>
          <a:xfrm>
            <a:off x="10815054" y="3052717"/>
            <a:ext cx="13354050" cy="875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42B8E-F5A7-18F3-5885-B10E1103CB8A}"/>
              </a:ext>
            </a:extLst>
          </p:cNvPr>
          <p:cNvSpPr txBox="1"/>
          <p:nvPr/>
        </p:nvSpPr>
        <p:spPr>
          <a:xfrm>
            <a:off x="11944350" y="5996927"/>
            <a:ext cx="8991397" cy="3407408"/>
          </a:xfrm>
          <a:prstGeom prst="rect">
            <a:avLst/>
          </a:prstGeom>
          <a:solidFill>
            <a:schemeClr val="bg1"/>
          </a:solidFill>
          <a:ln w="38100">
            <a:solidFill>
              <a:srgbClr val="00597C"/>
            </a:solidFill>
          </a:ln>
        </p:spPr>
        <p:txBody>
          <a:bodyPr wrap="square">
            <a:spAutoFit/>
          </a:bodyPr>
          <a:lstStyle/>
          <a:p>
            <a:pPr marL="628650" lvl="1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Used EV sales in CA grew from 1.9% of all sales in 2019 to 2.2% of all sales in 2022. </a:t>
            </a:r>
          </a:p>
          <a:p>
            <a:pPr marL="628650" lvl="1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This represents a </a:t>
            </a:r>
            <a:r>
              <a:rPr lang="en-US" dirty="0">
                <a:ea typeface="+mn-lt"/>
                <a:cs typeface="Arial"/>
              </a:rPr>
              <a:t>37% growth rate from 2019–2022.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49523-C1B3-2D08-DA51-C858D8068E8B}"/>
              </a:ext>
            </a:extLst>
          </p:cNvPr>
          <p:cNvSpPr txBox="1"/>
          <p:nvPr/>
        </p:nvSpPr>
        <p:spPr>
          <a:xfrm>
            <a:off x="5488194" y="12211358"/>
            <a:ext cx="16417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3765" lvl="1"/>
            <a:r>
              <a:rPr lang="en-US" sz="2000" dirty="0">
                <a:ea typeface="+mn-lt"/>
                <a:cs typeface="+mn-lt"/>
              </a:rPr>
              <a:t>Contains data from S&amp;P Global Mobility </a:t>
            </a:r>
            <a:r>
              <a:rPr lang="en-US" sz="2000" dirty="0">
                <a:cs typeface="Calibri Light"/>
              </a:rPr>
              <a:t>© 2022; vehicle records filtered by personal registration types only </a:t>
            </a:r>
          </a:p>
          <a:p>
            <a:pPr marL="913765" lvl="1"/>
            <a:r>
              <a:rPr lang="en-US" sz="2000" dirty="0">
                <a:cs typeface="Calibri Light"/>
              </a:rPr>
              <a:t>Used Data (2019–2022): </a:t>
            </a:r>
            <a:r>
              <a:rPr lang="en-US" sz="2000" i="1" dirty="0">
                <a:cs typeface="Calibri Light"/>
              </a:rPr>
              <a:t>N=</a:t>
            </a:r>
            <a:r>
              <a:rPr lang="en-US" sz="2000" dirty="0">
                <a:cs typeface="Calibri Light"/>
              </a:rPr>
              <a:t> 14,046,772; New Data (2019–2022): </a:t>
            </a:r>
            <a:r>
              <a:rPr lang="en-US" sz="2000" i="1" dirty="0">
                <a:cs typeface="Calibri Light"/>
              </a:rPr>
              <a:t>N=</a:t>
            </a:r>
            <a:r>
              <a:rPr lang="en-US" sz="2000" dirty="0">
                <a:cs typeface="Calibri Light"/>
              </a:rPr>
              <a:t> 759,505</a:t>
            </a:r>
          </a:p>
          <a:p>
            <a:pPr marL="913765" lvl="1" indent="0">
              <a:buNone/>
            </a:pPr>
            <a:r>
              <a:rPr lang="en-US" sz="2000" dirty="0">
                <a:cs typeface="Calibri Light"/>
              </a:rPr>
              <a:t>New Data (2023–2024): </a:t>
            </a:r>
            <a:r>
              <a:rPr lang="en-US" sz="2000" dirty="0">
                <a:cs typeface="Calibri Light"/>
                <a:hlinkClick r:id="rId4"/>
              </a:rPr>
              <a:t>Alliance for Automotive Innovation Electric Vehicle Sales Dashboard</a:t>
            </a:r>
            <a:r>
              <a:rPr lang="en-US" sz="2000" dirty="0">
                <a:cs typeface="Calibri Light"/>
              </a:rPr>
              <a:t> </a:t>
            </a:r>
          </a:p>
          <a:p>
            <a:pPr marL="913765" lvl="1" indent="0">
              <a:buNone/>
            </a:pPr>
            <a:r>
              <a:rPr lang="en-US" sz="2000" dirty="0">
                <a:cs typeface="Calibri Light"/>
              </a:rPr>
              <a:t>Source for new EV totals (223–2024): https://ww2.arb.ca.gov/news/california-moves-accelerate-100-new-zero-emission-vehicle-sales-2035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694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EE3D-8A38-CA06-0D72-C661FDA22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EDE2A-5347-2CE2-D51E-7646177FB61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New vs Used EV Market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34D2D-AFD8-B707-4AD3-5C3254FEB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112F160-8BB2-69CA-3497-2293301704A8}"/>
              </a:ext>
            </a:extLst>
          </p:cNvPr>
          <p:cNvSpPr txBox="1">
            <a:spLocks/>
          </p:cNvSpPr>
          <p:nvPr/>
        </p:nvSpPr>
        <p:spPr>
          <a:xfrm>
            <a:off x="5308846" y="12238407"/>
            <a:ext cx="17341189" cy="83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3765" lvl="1" indent="0">
              <a:buFont typeface="Arial" panose="020B0604020202020204" pitchFamily="34" charset="0"/>
              <a:buNone/>
            </a:pPr>
            <a:endParaRPr lang="en-US" sz="280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487897-948C-D3F5-5CBC-DB512D253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041518"/>
              </p:ext>
            </p:extLst>
          </p:nvPr>
        </p:nvGraphicFramePr>
        <p:xfrm>
          <a:off x="2185987" y="3493276"/>
          <a:ext cx="19453073" cy="894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D8100A35-2880-65D6-83F1-B87EA21EDE0F}"/>
              </a:ext>
            </a:extLst>
          </p:cNvPr>
          <p:cNvSpPr/>
          <p:nvPr/>
        </p:nvSpPr>
        <p:spPr>
          <a:xfrm>
            <a:off x="17927562" y="2930947"/>
            <a:ext cx="5200650" cy="785410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C10E7-8873-B62C-00F3-F7D99A7A4B3A}"/>
              </a:ext>
            </a:extLst>
          </p:cNvPr>
          <p:cNvSpPr txBox="1"/>
          <p:nvPr/>
        </p:nvSpPr>
        <p:spPr>
          <a:xfrm>
            <a:off x="18523434" y="4579949"/>
            <a:ext cx="5200651" cy="6494085"/>
          </a:xfrm>
          <a:prstGeom prst="rect">
            <a:avLst/>
          </a:prstGeom>
          <a:solidFill>
            <a:schemeClr val="bg1"/>
          </a:solidFill>
          <a:ln w="38100">
            <a:solidFill>
              <a:srgbClr val="00597C"/>
            </a:solidFill>
          </a:ln>
        </p:spPr>
        <p:txBody>
          <a:bodyPr wrap="square">
            <a:spAutoFit/>
          </a:bodyPr>
          <a:lstStyle/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New EV sales in CA grew 117% from 2019–2022.</a:t>
            </a:r>
          </a:p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Arial"/>
            </a:endParaRPr>
          </a:p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Used vehicle sales are 2x higher than new vehicles sales.</a:t>
            </a:r>
          </a:p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Arial"/>
            </a:endParaRPr>
          </a:p>
          <a:p>
            <a:pPr marL="628650" lvl="1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Arial"/>
              </a:rPr>
              <a:t>New EV sales are 8x higher than used EV sales</a:t>
            </a:r>
            <a:endParaRPr lang="en-US" sz="3600" dirty="0">
              <a:ea typeface="Calibri Light"/>
              <a:cs typeface="Arial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3765568-FAA5-BA83-93FB-98B3BE231D0E}"/>
              </a:ext>
            </a:extLst>
          </p:cNvPr>
          <p:cNvSpPr/>
          <p:nvPr/>
        </p:nvSpPr>
        <p:spPr>
          <a:xfrm>
            <a:off x="14602191" y="3976196"/>
            <a:ext cx="285750" cy="191453"/>
          </a:xfrm>
          <a:prstGeom prst="flowChartProcess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DCE02E-7A3D-CB68-67DE-F96669F9DF6F}"/>
              </a:ext>
            </a:extLst>
          </p:cNvPr>
          <p:cNvSpPr/>
          <p:nvPr/>
        </p:nvSpPr>
        <p:spPr>
          <a:xfrm>
            <a:off x="12212812" y="3965584"/>
            <a:ext cx="285750" cy="191453"/>
          </a:xfrm>
          <a:prstGeom prst="flowChartProcess">
            <a:avLst/>
          </a:prstGeom>
          <a:solidFill>
            <a:srgbClr val="0059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08C4A-3B9A-3F6F-D45E-08F8E1FBA130}"/>
              </a:ext>
            </a:extLst>
          </p:cNvPr>
          <p:cNvSpPr txBox="1"/>
          <p:nvPr/>
        </p:nvSpPr>
        <p:spPr>
          <a:xfrm>
            <a:off x="12505943" y="3768922"/>
            <a:ext cx="164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 Sales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65FC4-CD17-2B76-409A-FF71F78D468D}"/>
              </a:ext>
            </a:extLst>
          </p:cNvPr>
          <p:cNvSpPr txBox="1"/>
          <p:nvPr/>
        </p:nvSpPr>
        <p:spPr>
          <a:xfrm>
            <a:off x="14925692" y="3778341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Non-EV Sales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C0859-C014-031E-211A-4091AB0DC3D4}"/>
              </a:ext>
            </a:extLst>
          </p:cNvPr>
          <p:cNvSpPr txBox="1"/>
          <p:nvPr/>
        </p:nvSpPr>
        <p:spPr>
          <a:xfrm>
            <a:off x="4509993" y="3204295"/>
            <a:ext cx="399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Vehicle Market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07D36-07C9-2BE7-B2F7-5716372160F6}"/>
              </a:ext>
            </a:extLst>
          </p:cNvPr>
          <p:cNvSpPr txBox="1"/>
          <p:nvPr/>
        </p:nvSpPr>
        <p:spPr>
          <a:xfrm>
            <a:off x="12604945" y="3204295"/>
            <a:ext cx="389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Vehicle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C7B39-D214-2534-658F-7C171C74EEE7}"/>
              </a:ext>
            </a:extLst>
          </p:cNvPr>
          <p:cNvSpPr txBox="1"/>
          <p:nvPr/>
        </p:nvSpPr>
        <p:spPr>
          <a:xfrm>
            <a:off x="5488194" y="12211358"/>
            <a:ext cx="16417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3765" lvl="1"/>
            <a:r>
              <a:rPr lang="en-US" sz="2000" dirty="0">
                <a:ea typeface="+mn-lt"/>
                <a:cs typeface="+mn-lt"/>
              </a:rPr>
              <a:t>Contains data from S&amp;P Global Mobility </a:t>
            </a:r>
            <a:r>
              <a:rPr lang="en-US" sz="2000" dirty="0">
                <a:cs typeface="Calibri Light"/>
              </a:rPr>
              <a:t>© 2022; vehicle records filtered by personal registration types only </a:t>
            </a:r>
          </a:p>
          <a:p>
            <a:pPr marL="913765" lvl="1"/>
            <a:r>
              <a:rPr lang="en-US" sz="2000" dirty="0">
                <a:cs typeface="Calibri Light"/>
              </a:rPr>
              <a:t>Used Data (2019–2022): </a:t>
            </a:r>
            <a:r>
              <a:rPr lang="en-US" sz="2000" i="1" dirty="0">
                <a:cs typeface="Calibri Light"/>
              </a:rPr>
              <a:t>N=</a:t>
            </a:r>
            <a:r>
              <a:rPr lang="en-US" sz="2000" dirty="0">
                <a:cs typeface="Calibri Light"/>
              </a:rPr>
              <a:t> 14,046,772; New Data (2019–2022): </a:t>
            </a:r>
            <a:r>
              <a:rPr lang="en-US" sz="2000" i="1" dirty="0">
                <a:cs typeface="Calibri Light"/>
              </a:rPr>
              <a:t>N=</a:t>
            </a:r>
            <a:r>
              <a:rPr lang="en-US" sz="2000" dirty="0">
                <a:cs typeface="Calibri Light"/>
              </a:rPr>
              <a:t> 759,505</a:t>
            </a:r>
          </a:p>
          <a:p>
            <a:pPr marL="913765" lvl="1" indent="0">
              <a:buNone/>
            </a:pPr>
            <a:r>
              <a:rPr lang="en-US" sz="2000" dirty="0">
                <a:cs typeface="Calibri Light"/>
              </a:rPr>
              <a:t>New Data (2023–2024): </a:t>
            </a:r>
            <a:r>
              <a:rPr lang="en-US" sz="2000" dirty="0">
                <a:cs typeface="Calibri Light"/>
                <a:hlinkClick r:id="rId4"/>
              </a:rPr>
              <a:t>Alliance for Automotive Innovation Electric Vehicle Sales Dashboard</a:t>
            </a:r>
            <a:r>
              <a:rPr lang="en-US" sz="2000" dirty="0">
                <a:cs typeface="Calibri Light"/>
              </a:rPr>
              <a:t> </a:t>
            </a:r>
          </a:p>
          <a:p>
            <a:pPr marL="913765" lvl="1" indent="0">
              <a:buNone/>
            </a:pPr>
            <a:r>
              <a:rPr lang="en-US" sz="2000" dirty="0">
                <a:cs typeface="Calibri Light"/>
              </a:rPr>
              <a:t>Source for new EV totals (223–2024): https://ww2.arb.ca.gov/news/california-moves-accelerate-100-new-zero-emission-vehicle-sales-2035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112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5C712-DAEE-BD2E-6395-07875799E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F318E1B-0DFB-986C-B000-9A5C67A99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981261"/>
              </p:ext>
            </p:extLst>
          </p:nvPr>
        </p:nvGraphicFramePr>
        <p:xfrm>
          <a:off x="2185987" y="3493276"/>
          <a:ext cx="19453073" cy="894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02251-E8CC-8C63-BB31-45616DDCB30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New vs Used EV Market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D996D-8E39-7FCD-3A35-52836DAB5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ABBD268-F106-5DF4-572C-B29294B4EE21}"/>
              </a:ext>
            </a:extLst>
          </p:cNvPr>
          <p:cNvSpPr txBox="1">
            <a:spLocks/>
          </p:cNvSpPr>
          <p:nvPr/>
        </p:nvSpPr>
        <p:spPr>
          <a:xfrm>
            <a:off x="5308846" y="12238407"/>
            <a:ext cx="17341189" cy="83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3765" lvl="1" indent="0">
              <a:buFont typeface="Arial" panose="020B0604020202020204" pitchFamily="34" charset="0"/>
              <a:buNone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EE448-67AA-74EC-7D79-05D39EC853E4}"/>
              </a:ext>
            </a:extLst>
          </p:cNvPr>
          <p:cNvSpPr txBox="1"/>
          <p:nvPr/>
        </p:nvSpPr>
        <p:spPr>
          <a:xfrm>
            <a:off x="18122016" y="4880979"/>
            <a:ext cx="36118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3064B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New EV Sales in 2023–2024 comprised ¼ of all new vehicle sales.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7EB384F-BEE2-BD30-3370-B66DF88328EE}"/>
              </a:ext>
            </a:extLst>
          </p:cNvPr>
          <p:cNvSpPr/>
          <p:nvPr/>
        </p:nvSpPr>
        <p:spPr>
          <a:xfrm>
            <a:off x="18119827" y="4871753"/>
            <a:ext cx="3609473" cy="6232358"/>
          </a:xfrm>
          <a:prstGeom prst="flowChartProcess">
            <a:avLst/>
          </a:prstGeom>
          <a:noFill/>
          <a:ln>
            <a:solidFill>
              <a:srgbClr val="3064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7454FA-0D91-8E7A-8B3C-57ECB1E97D97}"/>
              </a:ext>
            </a:extLst>
          </p:cNvPr>
          <p:cNvSpPr txBox="1">
            <a:spLocks/>
          </p:cNvSpPr>
          <p:nvPr/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New vs Used EV Market Share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812C5D4-1B91-6C58-88EC-E8DF9F4A2F4F}"/>
              </a:ext>
            </a:extLst>
          </p:cNvPr>
          <p:cNvSpPr txBox="1">
            <a:spLocks/>
          </p:cNvSpPr>
          <p:nvPr/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434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F626C-CEBF-614D-89D9-D0BEA80BC3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DDCD546-39E3-EAD0-1D3E-FC03F056F580}"/>
              </a:ext>
            </a:extLst>
          </p:cNvPr>
          <p:cNvSpPr txBox="1">
            <a:spLocks/>
          </p:cNvSpPr>
          <p:nvPr/>
        </p:nvSpPr>
        <p:spPr>
          <a:xfrm>
            <a:off x="5308846" y="12238407"/>
            <a:ext cx="17341189" cy="83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3765" lvl="1" indent="0">
              <a:buFont typeface="Arial" panose="020B0604020202020204" pitchFamily="34" charset="0"/>
              <a:buNone/>
            </a:pPr>
            <a:endParaRPr lang="en-US"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038BD-6DEB-C83D-1122-DC47534246DD}"/>
              </a:ext>
            </a:extLst>
          </p:cNvPr>
          <p:cNvSpPr txBox="1"/>
          <p:nvPr/>
        </p:nvSpPr>
        <p:spPr>
          <a:xfrm>
            <a:off x="4509993" y="3204295"/>
            <a:ext cx="399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Vehicle Market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1E5D3D-EA1C-9018-D18A-05E77C6BAFC9}"/>
              </a:ext>
            </a:extLst>
          </p:cNvPr>
          <p:cNvSpPr txBox="1"/>
          <p:nvPr/>
        </p:nvSpPr>
        <p:spPr>
          <a:xfrm>
            <a:off x="12604945" y="3204295"/>
            <a:ext cx="389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Vehicle Market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0A75930B-08EC-41AC-26AD-215F86B9377E}"/>
              </a:ext>
            </a:extLst>
          </p:cNvPr>
          <p:cNvSpPr/>
          <p:nvPr/>
        </p:nvSpPr>
        <p:spPr>
          <a:xfrm>
            <a:off x="12212812" y="3965584"/>
            <a:ext cx="285750" cy="191453"/>
          </a:xfrm>
          <a:prstGeom prst="flowChartProcess">
            <a:avLst/>
          </a:prstGeom>
          <a:solidFill>
            <a:srgbClr val="0059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0465A-10AD-B631-75A2-742A1CB00D86}"/>
              </a:ext>
            </a:extLst>
          </p:cNvPr>
          <p:cNvSpPr txBox="1"/>
          <p:nvPr/>
        </p:nvSpPr>
        <p:spPr>
          <a:xfrm>
            <a:off x="12505942" y="3768922"/>
            <a:ext cx="238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 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FB3C4-4E12-6DF3-F729-CADE56F0EC51}"/>
              </a:ext>
            </a:extLst>
          </p:cNvPr>
          <p:cNvSpPr txBox="1"/>
          <p:nvPr/>
        </p:nvSpPr>
        <p:spPr>
          <a:xfrm>
            <a:off x="14925692" y="3778341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Non-EV Sales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C722B18-0C5F-9D15-6FFC-58C89001D7F0}"/>
              </a:ext>
            </a:extLst>
          </p:cNvPr>
          <p:cNvSpPr/>
          <p:nvPr/>
        </p:nvSpPr>
        <p:spPr>
          <a:xfrm>
            <a:off x="14602191" y="3976196"/>
            <a:ext cx="285750" cy="191453"/>
          </a:xfrm>
          <a:prstGeom prst="flowChartProcess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6EB96-5EA5-1F45-6B92-6D9CFCE14868}"/>
              </a:ext>
            </a:extLst>
          </p:cNvPr>
          <p:cNvSpPr txBox="1"/>
          <p:nvPr/>
        </p:nvSpPr>
        <p:spPr>
          <a:xfrm>
            <a:off x="5488194" y="12211358"/>
            <a:ext cx="16417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3765" lvl="1"/>
            <a:r>
              <a:rPr lang="en-US" sz="2000" dirty="0">
                <a:ea typeface="+mn-lt"/>
                <a:cs typeface="+mn-lt"/>
              </a:rPr>
              <a:t>Contains data from S&amp;P Global Mobility </a:t>
            </a:r>
            <a:r>
              <a:rPr lang="en-US" sz="2000" dirty="0">
                <a:cs typeface="Calibri Light"/>
              </a:rPr>
              <a:t>© 2022; vehicle records filtered by personal registration types only </a:t>
            </a:r>
          </a:p>
          <a:p>
            <a:pPr marL="913765" lvl="1"/>
            <a:r>
              <a:rPr lang="en-US" sz="2000" dirty="0">
                <a:cs typeface="Calibri Light"/>
              </a:rPr>
              <a:t>Used Data (2019–2022): </a:t>
            </a:r>
            <a:r>
              <a:rPr lang="en-US" sz="2000" i="1" dirty="0">
                <a:cs typeface="Calibri Light"/>
              </a:rPr>
              <a:t>N=</a:t>
            </a:r>
            <a:r>
              <a:rPr lang="en-US" sz="2000" dirty="0">
                <a:cs typeface="Calibri Light"/>
              </a:rPr>
              <a:t> 14,046,772; New Data (2019–2022): </a:t>
            </a:r>
            <a:r>
              <a:rPr lang="en-US" sz="2000" i="1" dirty="0">
                <a:cs typeface="Calibri Light"/>
              </a:rPr>
              <a:t>N=</a:t>
            </a:r>
            <a:r>
              <a:rPr lang="en-US" sz="2000" dirty="0">
                <a:cs typeface="Calibri Light"/>
              </a:rPr>
              <a:t> 759,505</a:t>
            </a:r>
          </a:p>
          <a:p>
            <a:pPr marL="913765" lvl="1" indent="0">
              <a:buNone/>
            </a:pPr>
            <a:r>
              <a:rPr lang="en-US" sz="2000" dirty="0">
                <a:cs typeface="Calibri Light"/>
              </a:rPr>
              <a:t>New Data (2023–2024): </a:t>
            </a:r>
            <a:r>
              <a:rPr lang="en-US" sz="2000" dirty="0">
                <a:cs typeface="Calibri Light"/>
                <a:hlinkClick r:id="rId4"/>
              </a:rPr>
              <a:t>Alliance for Automotive Innovation Electric Vehicle Sales Dashboard</a:t>
            </a:r>
            <a:r>
              <a:rPr lang="en-US" sz="2000" dirty="0">
                <a:cs typeface="Calibri Light"/>
              </a:rPr>
              <a:t> </a:t>
            </a:r>
          </a:p>
          <a:p>
            <a:pPr marL="913765" lvl="1" indent="0">
              <a:buNone/>
            </a:pPr>
            <a:r>
              <a:rPr lang="en-US" sz="2000" dirty="0">
                <a:cs typeface="Calibri Light"/>
              </a:rPr>
              <a:t>Source for new EV totals (223–2024): https://ww2.arb.ca.gov/news/california-moves-accelerate-100-new-zero-emission-vehicle-sales-2035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8384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F11B5-0A2E-BFE4-42BC-8BD1243FAA7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Distribution of Used Vehicle Sales by Vehicle Age and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002E-1938-F78F-3C38-28E6ED8F3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graph of a vehicle age distribution&#10;&#10;AI-generated content may be incorrect.">
            <a:extLst>
              <a:ext uri="{FF2B5EF4-FFF2-40B4-BE49-F238E27FC236}">
                <a16:creationId xmlns:a16="http://schemas.microsoft.com/office/drawing/2014/main" id="{5C16574C-1F73-86D4-5AE5-AE742DC1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75" y="2928807"/>
            <a:ext cx="15570824" cy="7858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751E0-7FBC-0AFB-0261-A3D3A65ECEB9}"/>
              </a:ext>
            </a:extLst>
          </p:cNvPr>
          <p:cNvSpPr txBox="1"/>
          <p:nvPr/>
        </p:nvSpPr>
        <p:spPr>
          <a:xfrm>
            <a:off x="17330441" y="3326873"/>
            <a:ext cx="59821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Why is the largest proportion of used EVs three years old?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dirty="0"/>
              <a:t>Lease expirations (typically 3 years)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dirty="0"/>
              <a:t>Early-adopters seeking newer and better technologies</a:t>
            </a:r>
            <a:r>
              <a:rPr lang="en-US" baseline="30000" dirty="0"/>
              <a:t>1,2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Used EV market is much less mature; fewer older EVs are available (or desired).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FCED0-B8AF-04E7-BD81-0734CFA5C6F8}"/>
              </a:ext>
            </a:extLst>
          </p:cNvPr>
          <p:cNvSpPr txBox="1"/>
          <p:nvPr/>
        </p:nvSpPr>
        <p:spPr>
          <a:xfrm>
            <a:off x="5112862" y="10949381"/>
            <a:ext cx="1483995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lvl="1"/>
            <a:r>
              <a:rPr lang="en-US" sz="2000" dirty="0">
                <a:cs typeface="Calibri Light"/>
              </a:rPr>
              <a:t>Shaded bands represent ±1 standard error of the mean, capturing year-to-year variability. Curves were smoothed using cubic spline interpolation for visual clarity.</a:t>
            </a:r>
            <a:endParaRPr lang="en-US" sz="2000" dirty="0">
              <a:ea typeface="Calibri Light"/>
              <a:cs typeface="Calibri Light"/>
            </a:endParaRPr>
          </a:p>
          <a:p>
            <a:pPr marL="236538" lvl="1">
              <a:buFont typeface="Arial" panose="020B0604020202020204" pitchFamily="34" charset="0"/>
              <a:buNone/>
            </a:pPr>
            <a:r>
              <a:rPr lang="en-US" sz="2000" dirty="0">
                <a:ea typeface="+mn-lt"/>
                <a:cs typeface="+mn-lt"/>
              </a:rPr>
              <a:t>Contains data from S&amp;P Global Mobility </a:t>
            </a:r>
            <a:r>
              <a:rPr lang="en-US" sz="2000" dirty="0">
                <a:cs typeface="Calibri Light"/>
              </a:rPr>
              <a:t>© 2022; filtered by personal registration types only. Used Data (2019–2022): </a:t>
            </a:r>
            <a:r>
              <a:rPr lang="en-US" sz="2000" i="1" dirty="0">
                <a:cs typeface="Calibri Light"/>
              </a:rPr>
              <a:t>N</a:t>
            </a:r>
            <a:r>
              <a:rPr lang="en-US" sz="2000" dirty="0">
                <a:cs typeface="Calibri Light"/>
              </a:rPr>
              <a:t>= 14,046,772</a:t>
            </a:r>
          </a:p>
          <a:p>
            <a:pPr marL="236538"/>
            <a:endParaRPr lang="en-US" sz="2000" baseline="30000" dirty="0"/>
          </a:p>
          <a:p>
            <a:pPr marL="236538"/>
            <a:r>
              <a:rPr lang="en-US" sz="2000" baseline="30000" dirty="0"/>
              <a:t>1</a:t>
            </a:r>
            <a:r>
              <a:rPr lang="en-US" sz="2000" dirty="0"/>
              <a:t>C.R. Forsythe, K.T. Gillingham, J.J. Michalek, &amp; K.S. Whitefoot, Technology advancement is driving electric vehicle adoption, Proc. Natl. Acad. Sci. U.S.A. 120 (23) e2219396120, https://doi.org/10.1073/pnas.2219396120 (2023). </a:t>
            </a:r>
            <a:br>
              <a:rPr lang="en-US" sz="2000" dirty="0"/>
            </a:br>
            <a:r>
              <a:rPr lang="en-US" sz="2000" baseline="30000" dirty="0"/>
              <a:t>2</a:t>
            </a:r>
            <a:r>
              <a:rPr lang="en-US" sz="2000" dirty="0"/>
              <a:t>Diouf, B. (2025). Modeling the Used Vehicle Market Share in the Electric Vehicle Transition. World Electric Vehicle Journal, 16(1), 29.</a:t>
            </a:r>
          </a:p>
        </p:txBody>
      </p:sp>
    </p:spTree>
    <p:extLst>
      <p:ext uri="{BB962C8B-B14F-4D97-AF65-F5344CB8AC3E}">
        <p14:creationId xmlns:p14="http://schemas.microsoft.com/office/powerpoint/2010/main" val="6288296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28938-5C5E-46E2-0E6A-0CFC9700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E244370-AB33-FB19-088A-5F1EB221E24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371599" y="773720"/>
            <a:ext cx="21529525" cy="1639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 dirty="0">
                <a:latin typeface="+mj-lt"/>
                <a:ea typeface="+mn-ea"/>
                <a:cs typeface="Calibri" panose="020F0502020204030204" pitchFamily="34" charset="0"/>
              </a:rPr>
              <a:t>CVRP Lease Trends through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B5E40-EE7C-4117-203A-14AE989FD87A}"/>
              </a:ext>
            </a:extLst>
          </p:cNvPr>
          <p:cNvSpPr txBox="1"/>
          <p:nvPr/>
        </p:nvSpPr>
        <p:spPr>
          <a:xfrm>
            <a:off x="13571621" y="3300542"/>
            <a:ext cx="7947279" cy="7046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defTabSz="1828343">
              <a:spcBef>
                <a:spcPts val="2400"/>
              </a:spcBef>
            </a:pPr>
            <a:r>
              <a:rPr lang="en-US" sz="4800" dirty="0">
                <a:cs typeface="Arial" panose="020B0604020202020204" pitchFamily="34" charset="0"/>
              </a:rPr>
              <a:t>Lease rates dropped precipitously 2017–2018 because…</a:t>
            </a:r>
          </a:p>
          <a:p>
            <a:pPr marL="914400" indent="-914400" defTabSz="1828343">
              <a:spcBef>
                <a:spcPts val="2400"/>
              </a:spcBef>
              <a:buFont typeface="+mj-lt"/>
              <a:buAutoNum type="arabicPeriod"/>
            </a:pPr>
            <a:r>
              <a:rPr lang="en-US" sz="4800" dirty="0">
                <a:cs typeface="Arial" panose="020B0604020202020204" pitchFamily="34" charset="0"/>
              </a:rPr>
              <a:t>Tesla Model 3,which received the highest percentage of CVRP Rebates, was </a:t>
            </a:r>
            <a:r>
              <a:rPr lang="en-US" sz="4800" i="1" dirty="0">
                <a:cs typeface="Arial" panose="020B0604020202020204" pitchFamily="34" charset="0"/>
              </a:rPr>
              <a:t>not eligible </a:t>
            </a:r>
            <a:r>
              <a:rPr lang="en-US" sz="4800" dirty="0">
                <a:cs typeface="Arial" panose="020B0604020202020204" pitchFamily="34" charset="0"/>
              </a:rPr>
              <a:t>for lease by Tesla.</a:t>
            </a:r>
          </a:p>
          <a:p>
            <a:pPr marL="914400" indent="-914400" defTabSz="1828343">
              <a:spcBef>
                <a:spcPts val="2400"/>
              </a:spcBef>
              <a:buFont typeface="+mj-lt"/>
              <a:buAutoNum type="arabicPeriod"/>
            </a:pPr>
            <a:r>
              <a:rPr lang="en-US" sz="4800" dirty="0">
                <a:cs typeface="Arial" panose="020B0604020202020204" pitchFamily="34" charset="0"/>
              </a:rPr>
              <a:t>Tesla Model Y was lease-eligible in 2020, but came later in the timeline and did not allow end-of-lease buyout (making it less attractive).</a:t>
            </a:r>
          </a:p>
          <a:p>
            <a:pPr marL="914400" indent="-914400" defTabSz="1828343">
              <a:spcBef>
                <a:spcPts val="2400"/>
              </a:spcBef>
              <a:buFont typeface="+mj-lt"/>
              <a:buAutoNum type="arabicPeriod"/>
            </a:pPr>
            <a:r>
              <a:rPr lang="en-US" sz="4800" dirty="0">
                <a:cs typeface="Arial" panose="020B0604020202020204" pitchFamily="34" charset="0"/>
              </a:rPr>
              <a:t>Despite the low lease rates toward the end of the program, </a:t>
            </a:r>
            <a:r>
              <a:rPr lang="en-US" sz="4800" dirty="0"/>
              <a:t>CVRP leasing will result in used EV availability in future years.</a:t>
            </a:r>
            <a:endParaRPr lang="en-US" sz="4800" b="1" dirty="0"/>
          </a:p>
          <a:p>
            <a:pPr marL="914400" indent="-914400" defTabSz="1828343">
              <a:spcBef>
                <a:spcPts val="2400"/>
              </a:spcBef>
              <a:buFont typeface="+mj-lt"/>
              <a:buAutoNum type="arabicPeriod"/>
            </a:pPr>
            <a:endParaRPr lang="en-US" sz="4800" dirty="0"/>
          </a:p>
          <a:p>
            <a:pPr defTabSz="1828343">
              <a:spcBef>
                <a:spcPts val="2400"/>
              </a:spcBef>
            </a:pP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24800-8FC5-B89E-AB08-5E583048B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B8F626C-CEBF-614D-89D9-D0BEA80BC35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56F05-0F59-BDA0-E148-F98BD537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559"/>
          <a:stretch>
            <a:fillRect/>
          </a:stretch>
        </p:blipFill>
        <p:spPr>
          <a:xfrm>
            <a:off x="128390" y="3568706"/>
            <a:ext cx="12689252" cy="7135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C4590-1FFA-4EFE-F5EF-680362F44C1B}"/>
              </a:ext>
            </a:extLst>
          </p:cNvPr>
          <p:cNvSpPr txBox="1"/>
          <p:nvPr/>
        </p:nvSpPr>
        <p:spPr>
          <a:xfrm>
            <a:off x="3695700" y="3012073"/>
            <a:ext cx="445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CVRP-Rebated Vehicles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6E394-1F0A-50B4-50D1-18BF38996C6D}"/>
              </a:ext>
            </a:extLst>
          </p:cNvPr>
          <p:cNvSpPr txBox="1"/>
          <p:nvPr/>
        </p:nvSpPr>
        <p:spPr>
          <a:xfrm>
            <a:off x="5275094" y="11859682"/>
            <a:ext cx="14839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lvl="1"/>
            <a:r>
              <a:rPr lang="en-US" sz="2000" dirty="0"/>
              <a:t>Data reference:</a:t>
            </a:r>
            <a:br>
              <a:rPr lang="en-US" sz="2000" dirty="0"/>
            </a:br>
            <a:r>
              <a:rPr lang="en-US" sz="2000" dirty="0"/>
              <a:t>Center for Sustainable Energy (2024). California Air Resources Board Clean Vehicle Rebate Project, Rebate Statistics. Data updated: 6/5/2024. Retrieved 6/5/2024 from cleanvehiclerebate.org/rebate-statistics.</a:t>
            </a:r>
          </a:p>
        </p:txBody>
      </p:sp>
    </p:spTree>
    <p:extLst>
      <p:ext uri="{BB962C8B-B14F-4D97-AF65-F5344CB8AC3E}">
        <p14:creationId xmlns:p14="http://schemas.microsoft.com/office/powerpoint/2010/main" val="39538047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SE_Brand_2019">
  <a:themeElements>
    <a:clrScheme name="CSE Brand 2019">
      <a:dk1>
        <a:srgbClr val="3C444C"/>
      </a:dk1>
      <a:lt1>
        <a:srgbClr val="FFFFFF"/>
      </a:lt1>
      <a:dk2>
        <a:srgbClr val="000000"/>
      </a:dk2>
      <a:lt2>
        <a:srgbClr val="FFFFFF"/>
      </a:lt2>
      <a:accent1>
        <a:srgbClr val="92C956"/>
      </a:accent1>
      <a:accent2>
        <a:srgbClr val="1F9C7F"/>
      </a:accent2>
      <a:accent3>
        <a:srgbClr val="0695E5"/>
      </a:accent3>
      <a:accent4>
        <a:srgbClr val="3064BE"/>
      </a:accent4>
      <a:accent5>
        <a:srgbClr val="6D57C7"/>
      </a:accent5>
      <a:accent6>
        <a:srgbClr val="894CAF"/>
      </a:accent6>
      <a:hlink>
        <a:srgbClr val="1F9D7F"/>
      </a:hlink>
      <a:folHlink>
        <a:srgbClr val="FFC000"/>
      </a:folHlink>
    </a:clrScheme>
    <a:fontScheme name="Calibri-CalibriLight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 - 16x9_template_2019" id="{05F2830F-A93F-FC44-9C7C-E06BA57BCCE9}" vid="{576FF3F9-EC14-9845-94E5-D03E241892AE}"/>
    </a:ext>
  </a:extLst>
</a:theme>
</file>

<file path=ppt/theme/theme2.xml><?xml version="1.0" encoding="utf-8"?>
<a:theme xmlns:a="http://schemas.openxmlformats.org/drawingml/2006/main" name="1_CSE_Brand_2019">
  <a:themeElements>
    <a:clrScheme name="CSE Brand 2019">
      <a:dk1>
        <a:srgbClr val="3C444C"/>
      </a:dk1>
      <a:lt1>
        <a:srgbClr val="FFFFFF"/>
      </a:lt1>
      <a:dk2>
        <a:srgbClr val="000000"/>
      </a:dk2>
      <a:lt2>
        <a:srgbClr val="FFFFFF"/>
      </a:lt2>
      <a:accent1>
        <a:srgbClr val="92C956"/>
      </a:accent1>
      <a:accent2>
        <a:srgbClr val="1F9C7F"/>
      </a:accent2>
      <a:accent3>
        <a:srgbClr val="0695E5"/>
      </a:accent3>
      <a:accent4>
        <a:srgbClr val="3064BE"/>
      </a:accent4>
      <a:accent5>
        <a:srgbClr val="6D57C7"/>
      </a:accent5>
      <a:accent6>
        <a:srgbClr val="894CAF"/>
      </a:accent6>
      <a:hlink>
        <a:srgbClr val="1F9D7F"/>
      </a:hlink>
      <a:folHlink>
        <a:srgbClr val="FFC000"/>
      </a:folHlink>
    </a:clrScheme>
    <a:fontScheme name="Calibri-CalibriLight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 - 16x9_template_2019" id="{05F2830F-A93F-FC44-9C7C-E06BA57BCCE9}" vid="{576FF3F9-EC14-9845-94E5-D03E241892AE}"/>
    </a:ext>
  </a:extLst>
</a:theme>
</file>

<file path=ppt/theme/theme3.xml><?xml version="1.0" encoding="utf-8"?>
<a:theme xmlns:a="http://schemas.openxmlformats.org/drawingml/2006/main" name="2_CSE_Brand_2019">
  <a:themeElements>
    <a:clrScheme name="CSE Brand 2019">
      <a:dk1>
        <a:srgbClr val="3C444C"/>
      </a:dk1>
      <a:lt1>
        <a:srgbClr val="FFFFFF"/>
      </a:lt1>
      <a:dk2>
        <a:srgbClr val="000000"/>
      </a:dk2>
      <a:lt2>
        <a:srgbClr val="FFFFFF"/>
      </a:lt2>
      <a:accent1>
        <a:srgbClr val="92C956"/>
      </a:accent1>
      <a:accent2>
        <a:srgbClr val="1F9C7F"/>
      </a:accent2>
      <a:accent3>
        <a:srgbClr val="0695E5"/>
      </a:accent3>
      <a:accent4>
        <a:srgbClr val="3064BE"/>
      </a:accent4>
      <a:accent5>
        <a:srgbClr val="6D57C7"/>
      </a:accent5>
      <a:accent6>
        <a:srgbClr val="894CAF"/>
      </a:accent6>
      <a:hlink>
        <a:srgbClr val="1F9D7F"/>
      </a:hlink>
      <a:folHlink>
        <a:srgbClr val="FFC000"/>
      </a:folHlink>
    </a:clrScheme>
    <a:fontScheme name="Calibri-CalibriLight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 - 16x9_template_2023" id="{61D7C858-4C10-41E1-81E9-0AC7CC4A4D9C}" vid="{91A86552-11F7-4B86-B7B9-BAEEE7E2618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SE Brand 2019">
    <a:dk1>
      <a:srgbClr val="3C444C"/>
    </a:dk1>
    <a:lt1>
      <a:srgbClr val="FFFFFF"/>
    </a:lt1>
    <a:dk2>
      <a:srgbClr val="000000"/>
    </a:dk2>
    <a:lt2>
      <a:srgbClr val="FFFFFF"/>
    </a:lt2>
    <a:accent1>
      <a:srgbClr val="92C956"/>
    </a:accent1>
    <a:accent2>
      <a:srgbClr val="1F9C7F"/>
    </a:accent2>
    <a:accent3>
      <a:srgbClr val="0695E5"/>
    </a:accent3>
    <a:accent4>
      <a:srgbClr val="3064BE"/>
    </a:accent4>
    <a:accent5>
      <a:srgbClr val="6D57C7"/>
    </a:accent5>
    <a:accent6>
      <a:srgbClr val="894CAF"/>
    </a:accent6>
    <a:hlink>
      <a:srgbClr val="1F9D7F"/>
    </a:hlink>
    <a:folHlink>
      <a:srgbClr val="FFC000"/>
    </a:folHlink>
  </a:clrScheme>
  <a:fontScheme name="Calibri-CalibriLight">
    <a:majorFont>
      <a:latin typeface="Calibri" panose="020F0502020204030204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 Light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782773-51c9-4ab2-87ae-59a0061c662f">
      <Terms xmlns="http://schemas.microsoft.com/office/infopath/2007/PartnerControls"/>
    </lcf76f155ced4ddcb4097134ff3c332f>
    <TaxCatchAll xmlns="ae9e2640-8cab-4259-99be-ba312b8b63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C81A76A87B9141B60A6410A1AB677E" ma:contentTypeVersion="14" ma:contentTypeDescription="Create a new document." ma:contentTypeScope="" ma:versionID="4c7e724949ddc71de81822df351a1c45">
  <xsd:schema xmlns:xsd="http://www.w3.org/2001/XMLSchema" xmlns:xs="http://www.w3.org/2001/XMLSchema" xmlns:p="http://schemas.microsoft.com/office/2006/metadata/properties" xmlns:ns2="ae9e2640-8cab-4259-99be-ba312b8b6319" xmlns:ns3="cc782773-51c9-4ab2-87ae-59a0061c662f" targetNamespace="http://schemas.microsoft.com/office/2006/metadata/properties" ma:root="true" ma:fieldsID="74e4fe741a5f06f6e5485fb24cf520c5" ns2:_="" ns3:_="">
    <xsd:import namespace="ae9e2640-8cab-4259-99be-ba312b8b6319"/>
    <xsd:import namespace="cc782773-51c9-4ab2-87ae-59a0061c66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e2640-8cab-4259-99be-ba312b8b63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dbe28f-629b-4c13-8cb9-4a2eaedc9faa}" ma:internalName="TaxCatchAll" ma:showField="CatchAllData" ma:web="ae9e2640-8cab-4259-99be-ba312b8b6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82773-51c9-4ab2-87ae-59a0061c6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cfab10e-2905-4c99-a1c6-8b70a464d0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DE237-49FB-48A3-A62A-67B36B2A737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d7d8e1a1-ef8c-4f84-9724-f1c832a0f56f"/>
    <ds:schemaRef ds:uri="http://purl.org/dc/terms/"/>
    <ds:schemaRef ds:uri="http://purl.org/dc/dcmitype/"/>
    <ds:schemaRef ds:uri="8b865c47-b10b-4c5c-a960-662c91988c98"/>
    <ds:schemaRef ds:uri="cc782773-51c9-4ab2-87ae-59a0061c662f"/>
    <ds:schemaRef ds:uri="ae9e2640-8cab-4259-99be-ba312b8b6319"/>
  </ds:schemaRefs>
</ds:datastoreItem>
</file>

<file path=customXml/itemProps2.xml><?xml version="1.0" encoding="utf-8"?>
<ds:datastoreItem xmlns:ds="http://schemas.openxmlformats.org/officeDocument/2006/customXml" ds:itemID="{A1507581-AB56-4D40-A3E5-A9874F79A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8C9E89-E3C3-48EE-9EE4-868109CE6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e2640-8cab-4259-99be-ba312b8b6319"/>
    <ds:schemaRef ds:uri="cc782773-51c9-4ab2-87ae-59a0061c6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CSE - 16x9_template_2019</Template>
  <TotalTime>8003</TotalTime>
  <Words>2213</Words>
  <Application>Microsoft Office PowerPoint</Application>
  <PresentationFormat>Custom</PresentationFormat>
  <Paragraphs>261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 Light</vt:lpstr>
      <vt:lpstr>Open Sans Semibold</vt:lpstr>
      <vt:lpstr>Wingdings</vt:lpstr>
      <vt:lpstr>CSE_Brand_2019</vt:lpstr>
      <vt:lpstr>1_CSE_Brand_2019</vt:lpstr>
      <vt:lpstr>2_CSE_Brand_2019</vt:lpstr>
      <vt:lpstr>California Used Light-Duty Electric Vehicle Market 2019–2022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The Increasing Supply of Used EVs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Changus</dc:creator>
  <cp:keywords/>
  <dc:description/>
  <cp:lastModifiedBy>Janet Bowers</cp:lastModifiedBy>
  <cp:revision>47</cp:revision>
  <cp:lastPrinted>2025-05-26T16:28:07Z</cp:lastPrinted>
  <dcterms:created xsi:type="dcterms:W3CDTF">2019-06-10T16:15:57Z</dcterms:created>
  <dcterms:modified xsi:type="dcterms:W3CDTF">2025-09-23T17:19:45Z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0x01010068C81A76A87B9141B60A6410A1AB677E</vt:lpwstr>
  </property>
  <property fmtid="{D5CDD505-2E9C-101B-9397-08002B2CF9AE}" pid="3" name="MediaServiceImageTags">
    <vt:lpwstr/>
  </property>
</Properties>
</file>