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8"/>
  </p:notesMasterIdLst>
  <p:sldIdLst>
    <p:sldId id="4961" r:id="rId5"/>
    <p:sldId id="3965" r:id="rId6"/>
    <p:sldId id="4960" r:id="rId7"/>
    <p:sldId id="3966" r:id="rId8"/>
    <p:sldId id="3967" r:id="rId9"/>
    <p:sldId id="4950" r:id="rId10"/>
    <p:sldId id="4964" r:id="rId11"/>
    <p:sldId id="3968" r:id="rId12"/>
    <p:sldId id="3991" r:id="rId13"/>
    <p:sldId id="3982" r:id="rId14"/>
    <p:sldId id="3985" r:id="rId15"/>
    <p:sldId id="4948" r:id="rId16"/>
    <p:sldId id="3994" r:id="rId17"/>
    <p:sldId id="4947" r:id="rId18"/>
    <p:sldId id="4963" r:id="rId19"/>
    <p:sldId id="4010" r:id="rId20"/>
    <p:sldId id="4946" r:id="rId21"/>
    <p:sldId id="4965" r:id="rId22"/>
    <p:sldId id="4959" r:id="rId23"/>
    <p:sldId id="2579" r:id="rId24"/>
    <p:sldId id="3980" r:id="rId25"/>
    <p:sldId id="4001" r:id="rId26"/>
    <p:sldId id="4955" r:id="rId27"/>
    <p:sldId id="4002" r:id="rId28"/>
    <p:sldId id="4011" r:id="rId29"/>
    <p:sldId id="4957" r:id="rId30"/>
    <p:sldId id="4956" r:id="rId31"/>
    <p:sldId id="4004" r:id="rId32"/>
    <p:sldId id="4012" r:id="rId33"/>
    <p:sldId id="4958" r:id="rId34"/>
    <p:sldId id="4006" r:id="rId35"/>
    <p:sldId id="4013" r:id="rId36"/>
    <p:sldId id="398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405243-8E04-9307-E3DA-3E6ABCBFA634}" name="Christian Sheja" initials="CS" userId="S::christian.sheja@energycenter.org::7f9d61c3-7602-4402-91c5-52fa5bc43345" providerId="AD"/>
  <p188:author id="{88D33653-4D2A-17CE-C3F3-31AA605BCDAB}" name="Chuck Colgan" initials="CC" userId="S::chuck.colgan@energycenter.org::7e2b8854-3bce-465c-b9e0-6b26296a3b96" providerId="AD"/>
  <p188:author id="{918D3B6B-5D3A-A90B-C31A-02C79CA3880E}" name="David, Bianca@ARB" initials="BD" userId="S::Bianca.David@arb.ca.gov::0c66718c-8de8-4a07-a321-84113fe63026" providerId="AD"/>
  <p188:author id="{0424FD81-EE4E-FED5-7A59-89DF5A4C6D37}" name="Mina Afayee" initials="MA" userId="S::mina.afayee@energycenter.org::877b85cd-8fd0-42a5-ab97-a12ab0b7bee2" providerId="AD"/>
  <p188:author id="{7CD98697-9281-3011-9FA3-BF8061D4DDBB}" name="Julie Parker" initials="JP" userId="S::julie.parker@energycenter.org::1b20e975-57fc-48c5-a4a1-4c291edd31de" providerId="AD"/>
  <p188:author id="{94BC9EA2-772F-A675-4488-65EFC3D82962}" name="Regina McCormack" initials="RM" userId="S::regina.mccormack@energycenter.org::c5f9c04b-6294-4934-a7c2-fbd8a8beedc2" providerId="AD"/>
  <p188:author id="{3A00C3A7-4208-2291-7DB8-75EF0C886CE3}" name="Nicholas Pallonetti" initials="NP" userId="S::nicholas.pallonetti@energycenter.org::21815f5e-d829-4715-8bd5-900930169b5f" providerId="AD"/>
  <p188:author id="{C14C9CF0-08AD-40C0-5A63-9F817BC5C3FF}" name="Brett Williams" initials="BW" userId="S::brett.williams@energycenter.org::967e3f6f-fb77-46db-a6ba-4134d8b308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61DF5"/>
    <a:srgbClr val="4EA72E"/>
    <a:srgbClr val="008D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D80F82-9204-49F3-B897-56E8D28EBA9C}" v="2" dt="2025-11-04T15:45:13.453"/>
  </p1510:revLst>
</p1510:revInfo>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06" autoAdjust="0"/>
  </p:normalViewPr>
  <p:slideViewPr>
    <p:cSldViewPr snapToGrid="0">
      <p:cViewPr varScale="1">
        <p:scale>
          <a:sx n="136" d="100"/>
          <a:sy n="136" d="100"/>
        </p:scale>
        <p:origin x="162" y="1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Parker" userId="S::julie.parker@energycenter.org::1b20e975-57fc-48c5-a4a1-4c291edd31de" providerId="AD" clId="Web-{FAD87DD3-9E62-472F-BE9D-4B9D8D1A8DF7}"/>
    <pc:docChg chg="modSld">
      <pc:chgData name="Julie Parker" userId="S::julie.parker@energycenter.org::1b20e975-57fc-48c5-a4a1-4c291edd31de" providerId="AD" clId="Web-{FAD87DD3-9E62-472F-BE9D-4B9D8D1A8DF7}" dt="2025-10-06T19:44:00.653" v="15" actId="14100"/>
      <pc:docMkLst>
        <pc:docMk/>
      </pc:docMkLst>
      <pc:sldChg chg="modSp">
        <pc:chgData name="Julie Parker" userId="S::julie.parker@energycenter.org::1b20e975-57fc-48c5-a4a1-4c291edd31de" providerId="AD" clId="Web-{FAD87DD3-9E62-472F-BE9D-4B9D8D1A8DF7}" dt="2025-10-06T19:44:00.653" v="15" actId="14100"/>
        <pc:sldMkLst>
          <pc:docMk/>
          <pc:sldMk cId="2121390848" sldId="4946"/>
        </pc:sldMkLst>
        <pc:spChg chg="mod">
          <ac:chgData name="Julie Parker" userId="S::julie.parker@energycenter.org::1b20e975-57fc-48c5-a4a1-4c291edd31de" providerId="AD" clId="Web-{FAD87DD3-9E62-472F-BE9D-4B9D8D1A8DF7}" dt="2025-10-06T19:44:00.653" v="15" actId="14100"/>
          <ac:spMkLst>
            <pc:docMk/>
            <pc:sldMk cId="2121390848" sldId="4946"/>
            <ac:spMk id="3" creationId="{92CC5E8F-CF13-9D35-03F9-A72FA7A90115}"/>
          </ac:spMkLst>
        </pc:spChg>
      </pc:sldChg>
    </pc:docChg>
  </pc:docChgLst>
  <pc:docChgLst>
    <pc:chgData name="John Anderson" userId="58256c9f-9d89-4fdb-82a2-179b9d862c60" providerId="ADAL" clId="{32C18093-B848-4A70-B0F6-B2881A7FFA2E}"/>
    <pc:docChg chg="undo custSel modSld">
      <pc:chgData name="John Anderson" userId="58256c9f-9d89-4fdb-82a2-179b9d862c60" providerId="ADAL" clId="{32C18093-B848-4A70-B0F6-B2881A7FFA2E}" dt="2025-11-04T15:45:24.430" v="68" actId="27636"/>
      <pc:docMkLst>
        <pc:docMk/>
      </pc:docMkLst>
      <pc:sldChg chg="modNotesTx">
        <pc:chgData name="John Anderson" userId="58256c9f-9d89-4fdb-82a2-179b9d862c60" providerId="ADAL" clId="{32C18093-B848-4A70-B0F6-B2881A7FFA2E}" dt="2025-11-04T15:36:09.054" v="23" actId="20577"/>
        <pc:sldMkLst>
          <pc:docMk/>
          <pc:sldMk cId="764378409" sldId="3966"/>
        </pc:sldMkLst>
      </pc:sldChg>
      <pc:sldChg chg="modNotesTx">
        <pc:chgData name="John Anderson" userId="58256c9f-9d89-4fdb-82a2-179b9d862c60" providerId="ADAL" clId="{32C18093-B848-4A70-B0F6-B2881A7FFA2E}" dt="2025-11-04T15:36:11.489" v="24" actId="20577"/>
        <pc:sldMkLst>
          <pc:docMk/>
          <pc:sldMk cId="1202295390" sldId="3967"/>
        </pc:sldMkLst>
      </pc:sldChg>
      <pc:sldChg chg="modNotesTx">
        <pc:chgData name="John Anderson" userId="58256c9f-9d89-4fdb-82a2-179b9d862c60" providerId="ADAL" clId="{32C18093-B848-4A70-B0F6-B2881A7FFA2E}" dt="2025-11-04T15:36:15.895" v="25" actId="20577"/>
        <pc:sldMkLst>
          <pc:docMk/>
          <pc:sldMk cId="290804060" sldId="3968"/>
        </pc:sldMkLst>
      </pc:sldChg>
      <pc:sldChg chg="modNotesTx">
        <pc:chgData name="John Anderson" userId="58256c9f-9d89-4fdb-82a2-179b9d862c60" providerId="ADAL" clId="{32C18093-B848-4A70-B0F6-B2881A7FFA2E}" dt="2025-11-04T15:36:38.865" v="34" actId="20577"/>
        <pc:sldMkLst>
          <pc:docMk/>
          <pc:sldMk cId="156058128" sldId="3980"/>
        </pc:sldMkLst>
      </pc:sldChg>
      <pc:sldChg chg="modNotesTx">
        <pc:chgData name="John Anderson" userId="58256c9f-9d89-4fdb-82a2-179b9d862c60" providerId="ADAL" clId="{32C18093-B848-4A70-B0F6-B2881A7FFA2E}" dt="2025-11-04T15:36:58.662" v="43" actId="20577"/>
        <pc:sldMkLst>
          <pc:docMk/>
          <pc:sldMk cId="1085505780" sldId="3981"/>
        </pc:sldMkLst>
      </pc:sldChg>
      <pc:sldChg chg="modNotesTx">
        <pc:chgData name="John Anderson" userId="58256c9f-9d89-4fdb-82a2-179b9d862c60" providerId="ADAL" clId="{32C18093-B848-4A70-B0F6-B2881A7FFA2E}" dt="2025-11-04T15:36:19.868" v="27" actId="20577"/>
        <pc:sldMkLst>
          <pc:docMk/>
          <pc:sldMk cId="2713140112" sldId="3982"/>
        </pc:sldMkLst>
      </pc:sldChg>
      <pc:sldChg chg="modNotesTx">
        <pc:chgData name="John Anderson" userId="58256c9f-9d89-4fdb-82a2-179b9d862c60" providerId="ADAL" clId="{32C18093-B848-4A70-B0F6-B2881A7FFA2E}" dt="2025-11-04T15:36:22.390" v="28" actId="20577"/>
        <pc:sldMkLst>
          <pc:docMk/>
          <pc:sldMk cId="316066732" sldId="3985"/>
        </pc:sldMkLst>
      </pc:sldChg>
      <pc:sldChg chg="modNotesTx">
        <pc:chgData name="John Anderson" userId="58256c9f-9d89-4fdb-82a2-179b9d862c60" providerId="ADAL" clId="{32C18093-B848-4A70-B0F6-B2881A7FFA2E}" dt="2025-11-04T15:36:17.974" v="26" actId="20577"/>
        <pc:sldMkLst>
          <pc:docMk/>
          <pc:sldMk cId="2607892430" sldId="3991"/>
        </pc:sldMkLst>
      </pc:sldChg>
      <pc:sldChg chg="modNotesTx">
        <pc:chgData name="John Anderson" userId="58256c9f-9d89-4fdb-82a2-179b9d862c60" providerId="ADAL" clId="{32C18093-B848-4A70-B0F6-B2881A7FFA2E}" dt="2025-11-04T15:36:26.428" v="30" actId="20577"/>
        <pc:sldMkLst>
          <pc:docMk/>
          <pc:sldMk cId="1138073857" sldId="3994"/>
        </pc:sldMkLst>
      </pc:sldChg>
      <pc:sldChg chg="modNotesTx">
        <pc:chgData name="John Anderson" userId="58256c9f-9d89-4fdb-82a2-179b9d862c60" providerId="ADAL" clId="{32C18093-B848-4A70-B0F6-B2881A7FFA2E}" dt="2025-11-04T15:36:40.701" v="35" actId="20577"/>
        <pc:sldMkLst>
          <pc:docMk/>
          <pc:sldMk cId="2647502682" sldId="4001"/>
        </pc:sldMkLst>
      </pc:sldChg>
      <pc:sldChg chg="modNotesTx">
        <pc:chgData name="John Anderson" userId="58256c9f-9d89-4fdb-82a2-179b9d862c60" providerId="ADAL" clId="{32C18093-B848-4A70-B0F6-B2881A7FFA2E}" dt="2025-11-04T15:36:44.711" v="36" actId="20577"/>
        <pc:sldMkLst>
          <pc:docMk/>
          <pc:sldMk cId="3777015989" sldId="4002"/>
        </pc:sldMkLst>
      </pc:sldChg>
      <pc:sldChg chg="modNotesTx">
        <pc:chgData name="John Anderson" userId="58256c9f-9d89-4fdb-82a2-179b9d862c60" providerId="ADAL" clId="{32C18093-B848-4A70-B0F6-B2881A7FFA2E}" dt="2025-11-04T15:36:51.056" v="39" actId="20577"/>
        <pc:sldMkLst>
          <pc:docMk/>
          <pc:sldMk cId="644250559" sldId="4004"/>
        </pc:sldMkLst>
      </pc:sldChg>
      <pc:sldChg chg="modNotesTx">
        <pc:chgData name="John Anderson" userId="58256c9f-9d89-4fdb-82a2-179b9d862c60" providerId="ADAL" clId="{32C18093-B848-4A70-B0F6-B2881A7FFA2E}" dt="2025-11-04T15:36:55.175" v="41" actId="20577"/>
        <pc:sldMkLst>
          <pc:docMk/>
          <pc:sldMk cId="4278620662" sldId="4006"/>
        </pc:sldMkLst>
      </pc:sldChg>
      <pc:sldChg chg="modNotesTx">
        <pc:chgData name="John Anderson" userId="58256c9f-9d89-4fdb-82a2-179b9d862c60" providerId="ADAL" clId="{32C18093-B848-4A70-B0F6-B2881A7FFA2E}" dt="2025-11-04T15:36:31.069" v="32" actId="20577"/>
        <pc:sldMkLst>
          <pc:docMk/>
          <pc:sldMk cId="2565440121" sldId="4010"/>
        </pc:sldMkLst>
      </pc:sldChg>
      <pc:sldChg chg="modNotesTx">
        <pc:chgData name="John Anderson" userId="58256c9f-9d89-4fdb-82a2-179b9d862c60" providerId="ADAL" clId="{32C18093-B848-4A70-B0F6-B2881A7FFA2E}" dt="2025-11-04T15:36:46.623" v="37" actId="20577"/>
        <pc:sldMkLst>
          <pc:docMk/>
          <pc:sldMk cId="452742268" sldId="4011"/>
        </pc:sldMkLst>
      </pc:sldChg>
      <pc:sldChg chg="modNotesTx">
        <pc:chgData name="John Anderson" userId="58256c9f-9d89-4fdb-82a2-179b9d862c60" providerId="ADAL" clId="{32C18093-B848-4A70-B0F6-B2881A7FFA2E}" dt="2025-11-04T15:36:52.815" v="40" actId="20577"/>
        <pc:sldMkLst>
          <pc:docMk/>
          <pc:sldMk cId="183974291" sldId="4012"/>
        </pc:sldMkLst>
      </pc:sldChg>
      <pc:sldChg chg="modNotesTx">
        <pc:chgData name="John Anderson" userId="58256c9f-9d89-4fdb-82a2-179b9d862c60" providerId="ADAL" clId="{32C18093-B848-4A70-B0F6-B2881A7FFA2E}" dt="2025-11-04T15:36:56.855" v="42" actId="20577"/>
        <pc:sldMkLst>
          <pc:docMk/>
          <pc:sldMk cId="2182566941" sldId="4013"/>
        </pc:sldMkLst>
      </pc:sldChg>
      <pc:sldChg chg="modNotesTx">
        <pc:chgData name="John Anderson" userId="58256c9f-9d89-4fdb-82a2-179b9d862c60" providerId="ADAL" clId="{32C18093-B848-4A70-B0F6-B2881A7FFA2E}" dt="2025-11-04T15:36:32.824" v="33" actId="20577"/>
        <pc:sldMkLst>
          <pc:docMk/>
          <pc:sldMk cId="2121390848" sldId="4946"/>
        </pc:sldMkLst>
      </pc:sldChg>
      <pc:sldChg chg="modNotesTx">
        <pc:chgData name="John Anderson" userId="58256c9f-9d89-4fdb-82a2-179b9d862c60" providerId="ADAL" clId="{32C18093-B848-4A70-B0F6-B2881A7FFA2E}" dt="2025-11-04T15:36:28.226" v="31" actId="20577"/>
        <pc:sldMkLst>
          <pc:docMk/>
          <pc:sldMk cId="3283473206" sldId="4947"/>
        </pc:sldMkLst>
      </pc:sldChg>
      <pc:sldChg chg="modNotesTx">
        <pc:chgData name="John Anderson" userId="58256c9f-9d89-4fdb-82a2-179b9d862c60" providerId="ADAL" clId="{32C18093-B848-4A70-B0F6-B2881A7FFA2E}" dt="2025-11-04T15:36:24.304" v="29" actId="20577"/>
        <pc:sldMkLst>
          <pc:docMk/>
          <pc:sldMk cId="2233483597" sldId="4948"/>
        </pc:sldMkLst>
      </pc:sldChg>
      <pc:sldChg chg="modNotesTx">
        <pc:chgData name="John Anderson" userId="58256c9f-9d89-4fdb-82a2-179b9d862c60" providerId="ADAL" clId="{32C18093-B848-4A70-B0F6-B2881A7FFA2E}" dt="2025-11-04T15:36:48.553" v="38" actId="20577"/>
        <pc:sldMkLst>
          <pc:docMk/>
          <pc:sldMk cId="855184335" sldId="4957"/>
        </pc:sldMkLst>
      </pc:sldChg>
      <pc:sldChg chg="modNotesTx">
        <pc:chgData name="John Anderson" userId="58256c9f-9d89-4fdb-82a2-179b9d862c60" providerId="ADAL" clId="{32C18093-B848-4A70-B0F6-B2881A7FFA2E}" dt="2025-11-04T15:35:51.524" v="20" actId="20577"/>
        <pc:sldMkLst>
          <pc:docMk/>
          <pc:sldMk cId="2795993165" sldId="4960"/>
        </pc:sldMkLst>
      </pc:sldChg>
      <pc:sldChg chg="modSp mod">
        <pc:chgData name="John Anderson" userId="58256c9f-9d89-4fdb-82a2-179b9d862c60" providerId="ADAL" clId="{32C18093-B848-4A70-B0F6-B2881A7FFA2E}" dt="2025-11-04T15:45:24.430" v="68" actId="27636"/>
        <pc:sldMkLst>
          <pc:docMk/>
          <pc:sldMk cId="3111212559" sldId="4961"/>
        </pc:sldMkLst>
        <pc:spChg chg="mod">
          <ac:chgData name="John Anderson" userId="58256c9f-9d89-4fdb-82a2-179b9d862c60" providerId="ADAL" clId="{32C18093-B848-4A70-B0F6-B2881A7FFA2E}" dt="2025-11-04T15:28:30.324" v="13" actId="20577"/>
          <ac:spMkLst>
            <pc:docMk/>
            <pc:sldMk cId="3111212559" sldId="4961"/>
            <ac:spMk id="8" creationId="{DDEF8E70-ED99-D82B-4754-F27B997E4E37}"/>
          </ac:spMkLst>
        </pc:spChg>
        <pc:spChg chg="mod">
          <ac:chgData name="John Anderson" userId="58256c9f-9d89-4fdb-82a2-179b9d862c60" providerId="ADAL" clId="{32C18093-B848-4A70-B0F6-B2881A7FFA2E}" dt="2025-11-04T15:45:24.430" v="68" actId="27636"/>
          <ac:spMkLst>
            <pc:docMk/>
            <pc:sldMk cId="3111212559" sldId="4961"/>
            <ac:spMk id="10" creationId="{A5C7149B-EAD7-E844-C094-81FAC98B1715}"/>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DC51C2-3102-4AF5-B12E-10B7E976FF8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404A451-90DC-4CFD-8464-7998D3F0D8CF}">
      <dgm:prSet custT="1"/>
      <dgm:spPr/>
      <dgm:t>
        <a:bodyPr/>
        <a:lstStyle/>
        <a:p>
          <a:pPr>
            <a:lnSpc>
              <a:spcPct val="100000"/>
            </a:lnSpc>
          </a:pPr>
          <a:r>
            <a:rPr lang="en-US" sz="1100"/>
            <a:t>“</a:t>
          </a:r>
          <a:r>
            <a:rPr lang="en-US" sz="1400">
              <a:latin typeface="Calibri" panose="020F0502020204030204" pitchFamily="34" charset="0"/>
              <a:cs typeface="Calibri" panose="020F0502020204030204" pitchFamily="34" charset="0"/>
            </a:rPr>
            <a:t>I would say that if you are concerned with like sustainability and all that then maybe do not consider an EV. The batteries need cobalt which many manufacturers get from the DRC and are exploiting millions of people, so that is supporting </a:t>
          </a:r>
          <a:r>
            <a:rPr lang="en-US" sz="1400" b="1">
              <a:latin typeface="Calibri" panose="020F0502020204030204" pitchFamily="34" charset="0"/>
              <a:cs typeface="Calibri" panose="020F0502020204030204" pitchFamily="34" charset="0"/>
            </a:rPr>
            <a:t>human rights violations</a:t>
          </a:r>
          <a:r>
            <a:rPr lang="en-US" sz="1400">
              <a:latin typeface="Calibri" panose="020F0502020204030204" pitchFamily="34" charset="0"/>
              <a:cs typeface="Calibri" panose="020F0502020204030204" pitchFamily="34" charset="0"/>
            </a:rPr>
            <a:t>."</a:t>
          </a:r>
        </a:p>
      </dgm:t>
    </dgm:pt>
    <dgm:pt modelId="{B04B55F0-D008-4488-85AE-9EE713731920}" type="parTrans" cxnId="{0B5E9AF7-365B-4625-8CCF-D95915B14036}">
      <dgm:prSet/>
      <dgm:spPr/>
      <dgm:t>
        <a:bodyPr/>
        <a:lstStyle/>
        <a:p>
          <a:endParaRPr lang="en-US"/>
        </a:p>
      </dgm:t>
    </dgm:pt>
    <dgm:pt modelId="{79EF16A6-474F-48A7-958E-BC906025146E}" type="sibTrans" cxnId="{0B5E9AF7-365B-4625-8CCF-D95915B14036}">
      <dgm:prSet/>
      <dgm:spPr/>
      <dgm:t>
        <a:bodyPr/>
        <a:lstStyle/>
        <a:p>
          <a:endParaRPr lang="en-US"/>
        </a:p>
      </dgm:t>
    </dgm:pt>
    <dgm:pt modelId="{BB486634-073D-4145-AF69-FA7F000EC8B6}">
      <dgm:prSet custT="1"/>
      <dgm:spPr/>
      <dgm:t>
        <a:bodyPr/>
        <a:lstStyle/>
        <a:p>
          <a:pPr>
            <a:lnSpc>
              <a:spcPct val="100000"/>
            </a:lnSpc>
          </a:pPr>
          <a:r>
            <a:rPr lang="en-US" sz="1400">
              <a:latin typeface="Calibri" panose="020F0502020204030204" pitchFamily="34" charset="0"/>
              <a:cs typeface="Calibri" panose="020F0502020204030204" pitchFamily="34" charset="0"/>
            </a:rPr>
            <a:t>“EVs are certainly not for everyone for example my wife would certainly not drive my car because it is too high tech for her, she is certainly a </a:t>
          </a:r>
          <a:r>
            <a:rPr lang="en-US" sz="1400" b="1">
              <a:latin typeface="Calibri" panose="020F0502020204030204" pitchFamily="34" charset="0"/>
              <a:cs typeface="Calibri" panose="020F0502020204030204" pitchFamily="34" charset="0"/>
            </a:rPr>
            <a:t>technophobe</a:t>
          </a:r>
          <a:r>
            <a:rPr lang="en-US" sz="1400">
              <a:latin typeface="Calibri" panose="020F0502020204030204" pitchFamily="34" charset="0"/>
              <a:cs typeface="Calibri" panose="020F0502020204030204" pitchFamily="34" charset="0"/>
            </a:rPr>
            <a:t> – that’s another factor to consider while buying an EV. Her Acura is a 2006 and she would not let me sell it and get something newer."</a:t>
          </a:r>
        </a:p>
      </dgm:t>
    </dgm:pt>
    <dgm:pt modelId="{1E8ABCB6-4545-4395-B9F9-026A4E7712E7}" type="parTrans" cxnId="{2C8B43A1-BF7B-4A0B-B628-9EF53292C190}">
      <dgm:prSet/>
      <dgm:spPr/>
      <dgm:t>
        <a:bodyPr/>
        <a:lstStyle/>
        <a:p>
          <a:endParaRPr lang="en-US"/>
        </a:p>
      </dgm:t>
    </dgm:pt>
    <dgm:pt modelId="{5BA12BBB-E5CC-42DB-8C70-B73E9ADFB056}" type="sibTrans" cxnId="{2C8B43A1-BF7B-4A0B-B628-9EF53292C190}">
      <dgm:prSet/>
      <dgm:spPr/>
      <dgm:t>
        <a:bodyPr/>
        <a:lstStyle/>
        <a:p>
          <a:endParaRPr lang="en-US"/>
        </a:p>
      </dgm:t>
    </dgm:pt>
    <dgm:pt modelId="{801E9369-E3E3-4D16-89B4-E1431EF5F15A}" type="pres">
      <dgm:prSet presAssocID="{FADC51C2-3102-4AF5-B12E-10B7E976FF8D}" presName="root" presStyleCnt="0">
        <dgm:presLayoutVars>
          <dgm:dir/>
          <dgm:resizeHandles val="exact"/>
        </dgm:presLayoutVars>
      </dgm:prSet>
      <dgm:spPr/>
    </dgm:pt>
    <dgm:pt modelId="{1C2A192F-E86C-4E06-A9AF-A891C44493BA}" type="pres">
      <dgm:prSet presAssocID="{B404A451-90DC-4CFD-8464-7998D3F0D8CF}" presName="compNode" presStyleCnt="0"/>
      <dgm:spPr/>
    </dgm:pt>
    <dgm:pt modelId="{06264D7C-3E20-495D-83D1-ECA5F24D92F9}" type="pres">
      <dgm:prSet presAssocID="{B404A451-90DC-4CFD-8464-7998D3F0D8C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ttery Charging"/>
        </a:ext>
      </dgm:extLst>
    </dgm:pt>
    <dgm:pt modelId="{983E8F7C-4BFB-416E-B728-CD28F1E10EE3}" type="pres">
      <dgm:prSet presAssocID="{B404A451-90DC-4CFD-8464-7998D3F0D8CF}" presName="spaceRect" presStyleCnt="0"/>
      <dgm:spPr/>
    </dgm:pt>
    <dgm:pt modelId="{A35FEEF4-F051-4EA9-84D9-569426F01DF5}" type="pres">
      <dgm:prSet presAssocID="{B404A451-90DC-4CFD-8464-7998D3F0D8CF}" presName="textRect" presStyleLbl="revTx" presStyleIdx="0" presStyleCnt="2">
        <dgm:presLayoutVars>
          <dgm:chMax val="1"/>
          <dgm:chPref val="1"/>
        </dgm:presLayoutVars>
      </dgm:prSet>
      <dgm:spPr/>
    </dgm:pt>
    <dgm:pt modelId="{E9877A27-4724-448A-84C1-3438428304B9}" type="pres">
      <dgm:prSet presAssocID="{79EF16A6-474F-48A7-958E-BC906025146E}" presName="sibTrans" presStyleCnt="0"/>
      <dgm:spPr/>
    </dgm:pt>
    <dgm:pt modelId="{DAE31F33-25D9-4A44-90A3-87FB84BE3EFF}" type="pres">
      <dgm:prSet presAssocID="{BB486634-073D-4145-AF69-FA7F000EC8B6}" presName="compNode" presStyleCnt="0"/>
      <dgm:spPr/>
    </dgm:pt>
    <dgm:pt modelId="{8377FB9E-FBC9-44D6-BF64-8C88A603238D}" type="pres">
      <dgm:prSet presAssocID="{BB486634-073D-4145-AF69-FA7F000EC8B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r"/>
        </a:ext>
      </dgm:extLst>
    </dgm:pt>
    <dgm:pt modelId="{EF37C903-D14D-4E77-9866-5C97BA152853}" type="pres">
      <dgm:prSet presAssocID="{BB486634-073D-4145-AF69-FA7F000EC8B6}" presName="spaceRect" presStyleCnt="0"/>
      <dgm:spPr/>
    </dgm:pt>
    <dgm:pt modelId="{71D67E33-82CF-4FC5-BE86-4E1F8FE91AE3}" type="pres">
      <dgm:prSet presAssocID="{BB486634-073D-4145-AF69-FA7F000EC8B6}" presName="textRect" presStyleLbl="revTx" presStyleIdx="1" presStyleCnt="2">
        <dgm:presLayoutVars>
          <dgm:chMax val="1"/>
          <dgm:chPref val="1"/>
        </dgm:presLayoutVars>
      </dgm:prSet>
      <dgm:spPr/>
    </dgm:pt>
  </dgm:ptLst>
  <dgm:cxnLst>
    <dgm:cxn modelId="{8F9E3E68-EE60-4112-AFC3-EF36CD2914AD}" type="presOf" srcId="{B404A451-90DC-4CFD-8464-7998D3F0D8CF}" destId="{A35FEEF4-F051-4EA9-84D9-569426F01DF5}" srcOrd="0" destOrd="0" presId="urn:microsoft.com/office/officeart/2018/2/layout/IconLabelList"/>
    <dgm:cxn modelId="{2C8B43A1-BF7B-4A0B-B628-9EF53292C190}" srcId="{FADC51C2-3102-4AF5-B12E-10B7E976FF8D}" destId="{BB486634-073D-4145-AF69-FA7F000EC8B6}" srcOrd="1" destOrd="0" parTransId="{1E8ABCB6-4545-4395-B9F9-026A4E7712E7}" sibTransId="{5BA12BBB-E5CC-42DB-8C70-B73E9ADFB056}"/>
    <dgm:cxn modelId="{C984D6BE-3B42-423A-8DC3-FFDDB7836A23}" type="presOf" srcId="{FADC51C2-3102-4AF5-B12E-10B7E976FF8D}" destId="{801E9369-E3E3-4D16-89B4-E1431EF5F15A}" srcOrd="0" destOrd="0" presId="urn:microsoft.com/office/officeart/2018/2/layout/IconLabelList"/>
    <dgm:cxn modelId="{7C54DAC0-8881-40BB-B21F-C9E80D1FE5B3}" type="presOf" srcId="{BB486634-073D-4145-AF69-FA7F000EC8B6}" destId="{71D67E33-82CF-4FC5-BE86-4E1F8FE91AE3}" srcOrd="0" destOrd="0" presId="urn:microsoft.com/office/officeart/2018/2/layout/IconLabelList"/>
    <dgm:cxn modelId="{0B5E9AF7-365B-4625-8CCF-D95915B14036}" srcId="{FADC51C2-3102-4AF5-B12E-10B7E976FF8D}" destId="{B404A451-90DC-4CFD-8464-7998D3F0D8CF}" srcOrd="0" destOrd="0" parTransId="{B04B55F0-D008-4488-85AE-9EE713731920}" sibTransId="{79EF16A6-474F-48A7-958E-BC906025146E}"/>
    <dgm:cxn modelId="{3C0952E3-B55D-442E-A3D7-07BF7FA9806C}" type="presParOf" srcId="{801E9369-E3E3-4D16-89B4-E1431EF5F15A}" destId="{1C2A192F-E86C-4E06-A9AF-A891C44493BA}" srcOrd="0" destOrd="0" presId="urn:microsoft.com/office/officeart/2018/2/layout/IconLabelList"/>
    <dgm:cxn modelId="{52B34762-CBE5-4D70-BF28-306B5ADE2200}" type="presParOf" srcId="{1C2A192F-E86C-4E06-A9AF-A891C44493BA}" destId="{06264D7C-3E20-495D-83D1-ECA5F24D92F9}" srcOrd="0" destOrd="0" presId="urn:microsoft.com/office/officeart/2018/2/layout/IconLabelList"/>
    <dgm:cxn modelId="{193784F7-B7F5-454B-B4F1-FEE27EB894D4}" type="presParOf" srcId="{1C2A192F-E86C-4E06-A9AF-A891C44493BA}" destId="{983E8F7C-4BFB-416E-B728-CD28F1E10EE3}" srcOrd="1" destOrd="0" presId="urn:microsoft.com/office/officeart/2018/2/layout/IconLabelList"/>
    <dgm:cxn modelId="{2A22A117-8F17-41BA-B06A-CA7154232D2F}" type="presParOf" srcId="{1C2A192F-E86C-4E06-A9AF-A891C44493BA}" destId="{A35FEEF4-F051-4EA9-84D9-569426F01DF5}" srcOrd="2" destOrd="0" presId="urn:microsoft.com/office/officeart/2018/2/layout/IconLabelList"/>
    <dgm:cxn modelId="{EF5911FF-94B9-4BB5-998C-12DC624704C9}" type="presParOf" srcId="{801E9369-E3E3-4D16-89B4-E1431EF5F15A}" destId="{E9877A27-4724-448A-84C1-3438428304B9}" srcOrd="1" destOrd="0" presId="urn:microsoft.com/office/officeart/2018/2/layout/IconLabelList"/>
    <dgm:cxn modelId="{7909DC27-DE26-4F3B-8A5F-4DD157A7F4D6}" type="presParOf" srcId="{801E9369-E3E3-4D16-89B4-E1431EF5F15A}" destId="{DAE31F33-25D9-4A44-90A3-87FB84BE3EFF}" srcOrd="2" destOrd="0" presId="urn:microsoft.com/office/officeart/2018/2/layout/IconLabelList"/>
    <dgm:cxn modelId="{7FA4B110-E232-42D0-8F6F-200FC6A01173}" type="presParOf" srcId="{DAE31F33-25D9-4A44-90A3-87FB84BE3EFF}" destId="{8377FB9E-FBC9-44D6-BF64-8C88A603238D}" srcOrd="0" destOrd="0" presId="urn:microsoft.com/office/officeart/2018/2/layout/IconLabelList"/>
    <dgm:cxn modelId="{BAC55515-50FE-4C9D-BE02-DEF3C010812C}" type="presParOf" srcId="{DAE31F33-25D9-4A44-90A3-87FB84BE3EFF}" destId="{EF37C903-D14D-4E77-9866-5C97BA152853}" srcOrd="1" destOrd="0" presId="urn:microsoft.com/office/officeart/2018/2/layout/IconLabelList"/>
    <dgm:cxn modelId="{44236034-EA9B-424A-A378-6835E7F54625}" type="presParOf" srcId="{DAE31F33-25D9-4A44-90A3-87FB84BE3EFF}" destId="{71D67E33-82CF-4FC5-BE86-4E1F8FE91AE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64D7C-3E20-495D-83D1-ECA5F24D92F9}">
      <dsp:nvSpPr>
        <dsp:cNvPr id="0" name=""/>
        <dsp:cNvSpPr/>
      </dsp:nvSpPr>
      <dsp:spPr>
        <a:xfrm>
          <a:off x="1923168" y="221470"/>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5FEEF4-F051-4EA9-84D9-569426F01DF5}">
      <dsp:nvSpPr>
        <dsp:cNvPr id="0" name=""/>
        <dsp:cNvSpPr/>
      </dsp:nvSpPr>
      <dsp:spPr>
        <a:xfrm>
          <a:off x="735168" y="2703517"/>
          <a:ext cx="432000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a:t>
          </a:r>
          <a:r>
            <a:rPr lang="en-US" sz="1400" kern="1200">
              <a:latin typeface="Calibri" panose="020F0502020204030204" pitchFamily="34" charset="0"/>
              <a:cs typeface="Calibri" panose="020F0502020204030204" pitchFamily="34" charset="0"/>
            </a:rPr>
            <a:t>I would say that if you are concerned with like sustainability and all that then maybe do not consider an EV. The batteries need cobalt which many manufacturers get from the DRC and are exploiting millions of people, so that is supporting </a:t>
          </a:r>
          <a:r>
            <a:rPr lang="en-US" sz="1400" b="1" kern="1200">
              <a:latin typeface="Calibri" panose="020F0502020204030204" pitchFamily="34" charset="0"/>
              <a:cs typeface="Calibri" panose="020F0502020204030204" pitchFamily="34" charset="0"/>
            </a:rPr>
            <a:t>human rights violations</a:t>
          </a:r>
          <a:r>
            <a:rPr lang="en-US" sz="1400" kern="1200">
              <a:latin typeface="Calibri" panose="020F0502020204030204" pitchFamily="34" charset="0"/>
              <a:cs typeface="Calibri" panose="020F0502020204030204" pitchFamily="34" charset="0"/>
            </a:rPr>
            <a:t>."</a:t>
          </a:r>
        </a:p>
      </dsp:txBody>
      <dsp:txXfrm>
        <a:off x="735168" y="2703517"/>
        <a:ext cx="4320000" cy="1102500"/>
      </dsp:txXfrm>
    </dsp:sp>
    <dsp:sp modelId="{8377FB9E-FBC9-44D6-BF64-8C88A603238D}">
      <dsp:nvSpPr>
        <dsp:cNvPr id="0" name=""/>
        <dsp:cNvSpPr/>
      </dsp:nvSpPr>
      <dsp:spPr>
        <a:xfrm>
          <a:off x="6999168" y="221470"/>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D67E33-82CF-4FC5-BE86-4E1F8FE91AE3}">
      <dsp:nvSpPr>
        <dsp:cNvPr id="0" name=""/>
        <dsp:cNvSpPr/>
      </dsp:nvSpPr>
      <dsp:spPr>
        <a:xfrm>
          <a:off x="5811168" y="2703517"/>
          <a:ext cx="432000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latin typeface="Calibri" panose="020F0502020204030204" pitchFamily="34" charset="0"/>
              <a:cs typeface="Calibri" panose="020F0502020204030204" pitchFamily="34" charset="0"/>
            </a:rPr>
            <a:t>“EVs are certainly not for everyone for example my wife would certainly not drive my car because it is too high tech for her, she is certainly a </a:t>
          </a:r>
          <a:r>
            <a:rPr lang="en-US" sz="1400" b="1" kern="1200">
              <a:latin typeface="Calibri" panose="020F0502020204030204" pitchFamily="34" charset="0"/>
              <a:cs typeface="Calibri" panose="020F0502020204030204" pitchFamily="34" charset="0"/>
            </a:rPr>
            <a:t>technophobe</a:t>
          </a:r>
          <a:r>
            <a:rPr lang="en-US" sz="1400" kern="1200">
              <a:latin typeface="Calibri" panose="020F0502020204030204" pitchFamily="34" charset="0"/>
              <a:cs typeface="Calibri" panose="020F0502020204030204" pitchFamily="34" charset="0"/>
            </a:rPr>
            <a:t> – that’s another factor to consider while buying an EV. Her Acura is a 2006 and she would not let me sell it and get something newer."</a:t>
          </a:r>
        </a:p>
      </dsp:txBody>
      <dsp:txXfrm>
        <a:off x="5811168" y="2703517"/>
        <a:ext cx="4320000" cy="11025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69DC4D-764A-4CF7-8C78-9884F2FC5B4F}"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F034D-B50F-4512-B46E-25D01307ED11}" type="slidenum">
              <a:rPr lang="en-US" smtClean="0"/>
              <a:t>‹#›</a:t>
            </a:fld>
            <a:endParaRPr lang="en-US"/>
          </a:p>
        </p:txBody>
      </p:sp>
    </p:spTree>
    <p:extLst>
      <p:ext uri="{BB962C8B-B14F-4D97-AF65-F5344CB8AC3E}">
        <p14:creationId xmlns:p14="http://schemas.microsoft.com/office/powerpoint/2010/main" val="4239994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3F034D-B50F-4512-B46E-25D01307ED11}" type="slidenum">
              <a:rPr lang="en-US" smtClean="0"/>
              <a:t>1</a:t>
            </a:fld>
            <a:endParaRPr lang="en-US"/>
          </a:p>
        </p:txBody>
      </p:sp>
    </p:spTree>
    <p:extLst>
      <p:ext uri="{BB962C8B-B14F-4D97-AF65-F5344CB8AC3E}">
        <p14:creationId xmlns:p14="http://schemas.microsoft.com/office/powerpoint/2010/main" val="357460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10</a:t>
            </a:fld>
            <a:endParaRPr lang="en-US"/>
          </a:p>
        </p:txBody>
      </p:sp>
    </p:spTree>
    <p:extLst>
      <p:ext uri="{BB962C8B-B14F-4D97-AF65-F5344CB8AC3E}">
        <p14:creationId xmlns:p14="http://schemas.microsoft.com/office/powerpoint/2010/main" val="1941462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11</a:t>
            </a:fld>
            <a:endParaRPr lang="en-US"/>
          </a:p>
        </p:txBody>
      </p:sp>
    </p:spTree>
    <p:extLst>
      <p:ext uri="{BB962C8B-B14F-4D97-AF65-F5344CB8AC3E}">
        <p14:creationId xmlns:p14="http://schemas.microsoft.com/office/powerpoint/2010/main" val="1572666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2F054-7659-4BF2-51D5-3B0EBB822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152D6-CDE1-DF9D-2954-830FF742B0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655D4-4210-724F-01E3-64D7BAB37E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D05574-2C47-FE31-3C72-64072E1F8E4B}"/>
              </a:ext>
            </a:extLst>
          </p:cNvPr>
          <p:cNvSpPr>
            <a:spLocks noGrp="1"/>
          </p:cNvSpPr>
          <p:nvPr>
            <p:ph type="sldNum" sz="quarter" idx="5"/>
          </p:nvPr>
        </p:nvSpPr>
        <p:spPr/>
        <p:txBody>
          <a:bodyPr/>
          <a:lstStyle/>
          <a:p>
            <a:fld id="{DC3F034D-B50F-4512-B46E-25D01307ED11}" type="slidenum">
              <a:rPr lang="en-US" smtClean="0"/>
              <a:t>12</a:t>
            </a:fld>
            <a:endParaRPr lang="en-US"/>
          </a:p>
        </p:txBody>
      </p:sp>
    </p:spTree>
    <p:extLst>
      <p:ext uri="{BB962C8B-B14F-4D97-AF65-F5344CB8AC3E}">
        <p14:creationId xmlns:p14="http://schemas.microsoft.com/office/powerpoint/2010/main" val="2888818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lt"/>
            </a:endParaRPr>
          </a:p>
        </p:txBody>
      </p:sp>
      <p:sp>
        <p:nvSpPr>
          <p:cNvPr id="4" name="Slide Number Placeholder 3"/>
          <p:cNvSpPr>
            <a:spLocks noGrp="1"/>
          </p:cNvSpPr>
          <p:nvPr>
            <p:ph type="sldNum" sz="quarter" idx="5"/>
          </p:nvPr>
        </p:nvSpPr>
        <p:spPr/>
        <p:txBody>
          <a:bodyPr/>
          <a:lstStyle/>
          <a:p>
            <a:fld id="{DC3F034D-B50F-4512-B46E-25D01307ED11}" type="slidenum">
              <a:rPr lang="en-US" smtClean="0"/>
              <a:t>13</a:t>
            </a:fld>
            <a:endParaRPr lang="en-US"/>
          </a:p>
        </p:txBody>
      </p:sp>
    </p:spTree>
    <p:extLst>
      <p:ext uri="{BB962C8B-B14F-4D97-AF65-F5344CB8AC3E}">
        <p14:creationId xmlns:p14="http://schemas.microsoft.com/office/powerpoint/2010/main" val="994452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14</a:t>
            </a:fld>
            <a:endParaRPr lang="en-US"/>
          </a:p>
        </p:txBody>
      </p:sp>
    </p:spTree>
    <p:extLst>
      <p:ext uri="{BB962C8B-B14F-4D97-AF65-F5344CB8AC3E}">
        <p14:creationId xmlns:p14="http://schemas.microsoft.com/office/powerpoint/2010/main" val="930748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CF425-A0B3-1C18-9279-0425D2780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ED255-ABDD-B7AF-D0FB-C33AAC859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53D683-DC8A-F0F2-FBE0-A1939FCD37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772895-98DC-8BFF-D1AD-1FC32296853D}"/>
              </a:ext>
            </a:extLst>
          </p:cNvPr>
          <p:cNvSpPr>
            <a:spLocks noGrp="1"/>
          </p:cNvSpPr>
          <p:nvPr>
            <p:ph type="sldNum" sz="quarter" idx="5"/>
          </p:nvPr>
        </p:nvSpPr>
        <p:spPr/>
        <p:txBody>
          <a:bodyPr/>
          <a:lstStyle/>
          <a:p>
            <a:fld id="{006BE02D-20C0-F840-AFAC-BEA99C74FDC2}" type="slidenum">
              <a:rPr lang="en-US" smtClean="0"/>
              <a:pPr/>
              <a:t>15</a:t>
            </a:fld>
            <a:endParaRPr lang="en-US"/>
          </a:p>
        </p:txBody>
      </p:sp>
    </p:spTree>
    <p:extLst>
      <p:ext uri="{BB962C8B-B14F-4D97-AF65-F5344CB8AC3E}">
        <p14:creationId xmlns:p14="http://schemas.microsoft.com/office/powerpoint/2010/main" val="647714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lt"/>
            </a:endParaRPr>
          </a:p>
        </p:txBody>
      </p:sp>
      <p:sp>
        <p:nvSpPr>
          <p:cNvPr id="4" name="Slide Number Placeholder 3"/>
          <p:cNvSpPr>
            <a:spLocks noGrp="1"/>
          </p:cNvSpPr>
          <p:nvPr>
            <p:ph type="sldNum" sz="quarter" idx="5"/>
          </p:nvPr>
        </p:nvSpPr>
        <p:spPr/>
        <p:txBody>
          <a:bodyPr/>
          <a:lstStyle/>
          <a:p>
            <a:fld id="{DC3F034D-B50F-4512-B46E-25D01307ED11}" type="slidenum">
              <a:rPr lang="en-US" smtClean="0"/>
              <a:t>16</a:t>
            </a:fld>
            <a:endParaRPr lang="en-US"/>
          </a:p>
        </p:txBody>
      </p:sp>
    </p:spTree>
    <p:extLst>
      <p:ext uri="{BB962C8B-B14F-4D97-AF65-F5344CB8AC3E}">
        <p14:creationId xmlns:p14="http://schemas.microsoft.com/office/powerpoint/2010/main" val="3736816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3F034D-B50F-4512-B46E-25D01307ED11}" type="slidenum">
              <a:rPr lang="en-US" smtClean="0"/>
              <a:t>17</a:t>
            </a:fld>
            <a:endParaRPr lang="en-US"/>
          </a:p>
        </p:txBody>
      </p:sp>
    </p:spTree>
    <p:extLst>
      <p:ext uri="{BB962C8B-B14F-4D97-AF65-F5344CB8AC3E}">
        <p14:creationId xmlns:p14="http://schemas.microsoft.com/office/powerpoint/2010/main" val="980958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A64EE-DF64-F9D5-B703-8E03C3A91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F46B1-CA2D-7949-ED2F-BF04439FD1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7C326C-7E8C-CC70-75E1-E13C128B0D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B4208D-477F-AF05-B657-514611088C8B}"/>
              </a:ext>
            </a:extLst>
          </p:cNvPr>
          <p:cNvSpPr>
            <a:spLocks noGrp="1"/>
          </p:cNvSpPr>
          <p:nvPr>
            <p:ph type="sldNum" sz="quarter" idx="5"/>
          </p:nvPr>
        </p:nvSpPr>
        <p:spPr/>
        <p:txBody>
          <a:bodyPr/>
          <a:lstStyle/>
          <a:p>
            <a:fld id="{DC3F034D-B50F-4512-B46E-25D01307ED11}" type="slidenum">
              <a:rPr lang="en-US" smtClean="0"/>
              <a:t>18</a:t>
            </a:fld>
            <a:endParaRPr lang="en-US"/>
          </a:p>
        </p:txBody>
      </p:sp>
    </p:spTree>
    <p:extLst>
      <p:ext uri="{BB962C8B-B14F-4D97-AF65-F5344CB8AC3E}">
        <p14:creationId xmlns:p14="http://schemas.microsoft.com/office/powerpoint/2010/main" val="848722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86CFF-9CAC-FFFE-99F2-B0378EFBF4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6C229D-7F92-E2FE-41F9-45F2CDC1D5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E99BE-65D9-677F-1109-C2FF98E7C3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021946-E48B-34A6-D6B5-F5E624776B15}"/>
              </a:ext>
            </a:extLst>
          </p:cNvPr>
          <p:cNvSpPr>
            <a:spLocks noGrp="1"/>
          </p:cNvSpPr>
          <p:nvPr>
            <p:ph type="sldNum" sz="quarter" idx="5"/>
          </p:nvPr>
        </p:nvSpPr>
        <p:spPr/>
        <p:txBody>
          <a:bodyPr/>
          <a:lstStyle/>
          <a:p>
            <a:fld id="{006BE02D-20C0-F840-AFAC-BEA99C74FDC2}" type="slidenum">
              <a:rPr lang="en-US" smtClean="0"/>
              <a:pPr/>
              <a:t>19</a:t>
            </a:fld>
            <a:endParaRPr lang="en-US"/>
          </a:p>
        </p:txBody>
      </p:sp>
    </p:spTree>
    <p:extLst>
      <p:ext uri="{BB962C8B-B14F-4D97-AF65-F5344CB8AC3E}">
        <p14:creationId xmlns:p14="http://schemas.microsoft.com/office/powerpoint/2010/main" val="2056624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3F034D-B50F-4512-B46E-25D01307ED11}" type="slidenum">
              <a:rPr lang="en-US" smtClean="0"/>
              <a:t>2</a:t>
            </a:fld>
            <a:endParaRPr lang="en-US"/>
          </a:p>
        </p:txBody>
      </p:sp>
    </p:spTree>
    <p:extLst>
      <p:ext uri="{BB962C8B-B14F-4D97-AF65-F5344CB8AC3E}">
        <p14:creationId xmlns:p14="http://schemas.microsoft.com/office/powerpoint/2010/main" val="3509036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20</a:t>
            </a:fld>
            <a:endParaRPr lang="en-US"/>
          </a:p>
        </p:txBody>
      </p:sp>
    </p:spTree>
    <p:extLst>
      <p:ext uri="{BB962C8B-B14F-4D97-AF65-F5344CB8AC3E}">
        <p14:creationId xmlns:p14="http://schemas.microsoft.com/office/powerpoint/2010/main" val="2920908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21</a:t>
            </a:fld>
            <a:endParaRPr lang="en-US"/>
          </a:p>
        </p:txBody>
      </p:sp>
    </p:spTree>
    <p:extLst>
      <p:ext uri="{BB962C8B-B14F-4D97-AF65-F5344CB8AC3E}">
        <p14:creationId xmlns:p14="http://schemas.microsoft.com/office/powerpoint/2010/main" val="1842425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22</a:t>
            </a:fld>
            <a:endParaRPr lang="en-US"/>
          </a:p>
        </p:txBody>
      </p:sp>
    </p:spTree>
    <p:extLst>
      <p:ext uri="{BB962C8B-B14F-4D97-AF65-F5344CB8AC3E}">
        <p14:creationId xmlns:p14="http://schemas.microsoft.com/office/powerpoint/2010/main" val="3511666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C23A1-58F7-48FD-28A4-3CAB63C2C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1E785-2DAD-37EB-319F-66E000018D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C8C62-4832-94D0-B0B9-F171C78FB9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6361C0-43B5-6831-864A-EB7B7B717BC0}"/>
              </a:ext>
            </a:extLst>
          </p:cNvPr>
          <p:cNvSpPr>
            <a:spLocks noGrp="1"/>
          </p:cNvSpPr>
          <p:nvPr>
            <p:ph type="sldNum" sz="quarter" idx="5"/>
          </p:nvPr>
        </p:nvSpPr>
        <p:spPr/>
        <p:txBody>
          <a:bodyPr/>
          <a:lstStyle/>
          <a:p>
            <a:fld id="{006BE02D-20C0-F840-AFAC-BEA99C74FDC2}" type="slidenum">
              <a:rPr lang="en-US" smtClean="0"/>
              <a:pPr/>
              <a:t>23</a:t>
            </a:fld>
            <a:endParaRPr lang="en-US"/>
          </a:p>
        </p:txBody>
      </p:sp>
    </p:spTree>
    <p:extLst>
      <p:ext uri="{BB962C8B-B14F-4D97-AF65-F5344CB8AC3E}">
        <p14:creationId xmlns:p14="http://schemas.microsoft.com/office/powerpoint/2010/main" val="487232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24</a:t>
            </a:fld>
            <a:endParaRPr lang="en-US"/>
          </a:p>
        </p:txBody>
      </p:sp>
    </p:spTree>
    <p:extLst>
      <p:ext uri="{BB962C8B-B14F-4D97-AF65-F5344CB8AC3E}">
        <p14:creationId xmlns:p14="http://schemas.microsoft.com/office/powerpoint/2010/main" val="2295901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25</a:t>
            </a:fld>
            <a:endParaRPr lang="en-US"/>
          </a:p>
        </p:txBody>
      </p:sp>
    </p:spTree>
    <p:extLst>
      <p:ext uri="{BB962C8B-B14F-4D97-AF65-F5344CB8AC3E}">
        <p14:creationId xmlns:p14="http://schemas.microsoft.com/office/powerpoint/2010/main" val="2758758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26</a:t>
            </a:fld>
            <a:endParaRPr lang="en-US"/>
          </a:p>
        </p:txBody>
      </p:sp>
    </p:spTree>
    <p:extLst>
      <p:ext uri="{BB962C8B-B14F-4D97-AF65-F5344CB8AC3E}">
        <p14:creationId xmlns:p14="http://schemas.microsoft.com/office/powerpoint/2010/main" val="1644285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904ED-E6FD-52E4-BFCB-694A6F880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8F2EF-AB8A-310D-574E-E464BFDF1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A1FFF-D200-419C-1910-C356E39E80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ED2EEB-E2F9-4A02-9B2C-72D9369AE578}"/>
              </a:ext>
            </a:extLst>
          </p:cNvPr>
          <p:cNvSpPr>
            <a:spLocks noGrp="1"/>
          </p:cNvSpPr>
          <p:nvPr>
            <p:ph type="sldNum" sz="quarter" idx="5"/>
          </p:nvPr>
        </p:nvSpPr>
        <p:spPr/>
        <p:txBody>
          <a:bodyPr/>
          <a:lstStyle/>
          <a:p>
            <a:fld id="{006BE02D-20C0-F840-AFAC-BEA99C74FDC2}" type="slidenum">
              <a:rPr lang="en-US" smtClean="0"/>
              <a:pPr/>
              <a:t>27</a:t>
            </a:fld>
            <a:endParaRPr lang="en-US"/>
          </a:p>
        </p:txBody>
      </p:sp>
    </p:spTree>
    <p:extLst>
      <p:ext uri="{BB962C8B-B14F-4D97-AF65-F5344CB8AC3E}">
        <p14:creationId xmlns:p14="http://schemas.microsoft.com/office/powerpoint/2010/main" val="3991739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28</a:t>
            </a:fld>
            <a:endParaRPr lang="en-US"/>
          </a:p>
        </p:txBody>
      </p:sp>
    </p:spTree>
    <p:extLst>
      <p:ext uri="{BB962C8B-B14F-4D97-AF65-F5344CB8AC3E}">
        <p14:creationId xmlns:p14="http://schemas.microsoft.com/office/powerpoint/2010/main" val="2107401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29</a:t>
            </a:fld>
            <a:endParaRPr lang="en-US"/>
          </a:p>
        </p:txBody>
      </p:sp>
    </p:spTree>
    <p:extLst>
      <p:ext uri="{BB962C8B-B14F-4D97-AF65-F5344CB8AC3E}">
        <p14:creationId xmlns:p14="http://schemas.microsoft.com/office/powerpoint/2010/main" val="3247053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3</a:t>
            </a:fld>
            <a:endParaRPr lang="en-US"/>
          </a:p>
        </p:txBody>
      </p:sp>
    </p:spTree>
    <p:extLst>
      <p:ext uri="{BB962C8B-B14F-4D97-AF65-F5344CB8AC3E}">
        <p14:creationId xmlns:p14="http://schemas.microsoft.com/office/powerpoint/2010/main" val="3948129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AB843-E796-63D9-4104-D56C211BB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5E7A3-B3F3-387F-3783-26E9C62463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750B8-40CC-D947-E9BA-8F9F64FCDA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FABF51-152E-2255-9803-2FA396EA5B7E}"/>
              </a:ext>
            </a:extLst>
          </p:cNvPr>
          <p:cNvSpPr>
            <a:spLocks noGrp="1"/>
          </p:cNvSpPr>
          <p:nvPr>
            <p:ph type="sldNum" sz="quarter" idx="5"/>
          </p:nvPr>
        </p:nvSpPr>
        <p:spPr/>
        <p:txBody>
          <a:bodyPr/>
          <a:lstStyle/>
          <a:p>
            <a:fld id="{006BE02D-20C0-F840-AFAC-BEA99C74FDC2}" type="slidenum">
              <a:rPr lang="en-US" smtClean="0"/>
              <a:pPr/>
              <a:t>30</a:t>
            </a:fld>
            <a:endParaRPr lang="en-US"/>
          </a:p>
        </p:txBody>
      </p:sp>
    </p:spTree>
    <p:extLst>
      <p:ext uri="{BB962C8B-B14F-4D97-AF65-F5344CB8AC3E}">
        <p14:creationId xmlns:p14="http://schemas.microsoft.com/office/powerpoint/2010/main" val="2706739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31</a:t>
            </a:fld>
            <a:endParaRPr lang="en-US"/>
          </a:p>
        </p:txBody>
      </p:sp>
    </p:spTree>
    <p:extLst>
      <p:ext uri="{BB962C8B-B14F-4D97-AF65-F5344CB8AC3E}">
        <p14:creationId xmlns:p14="http://schemas.microsoft.com/office/powerpoint/2010/main" val="18404180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32</a:t>
            </a:fld>
            <a:endParaRPr lang="en-US"/>
          </a:p>
        </p:txBody>
      </p:sp>
    </p:spTree>
    <p:extLst>
      <p:ext uri="{BB962C8B-B14F-4D97-AF65-F5344CB8AC3E}">
        <p14:creationId xmlns:p14="http://schemas.microsoft.com/office/powerpoint/2010/main" val="2843665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33</a:t>
            </a:fld>
            <a:endParaRPr lang="en-US"/>
          </a:p>
        </p:txBody>
      </p:sp>
    </p:spTree>
    <p:extLst>
      <p:ext uri="{BB962C8B-B14F-4D97-AF65-F5344CB8AC3E}">
        <p14:creationId xmlns:p14="http://schemas.microsoft.com/office/powerpoint/2010/main" val="865768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4</a:t>
            </a:fld>
            <a:endParaRPr lang="en-US"/>
          </a:p>
        </p:txBody>
      </p:sp>
    </p:spTree>
    <p:extLst>
      <p:ext uri="{BB962C8B-B14F-4D97-AF65-F5344CB8AC3E}">
        <p14:creationId xmlns:p14="http://schemas.microsoft.com/office/powerpoint/2010/main" val="2310001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5</a:t>
            </a:fld>
            <a:endParaRPr lang="en-US"/>
          </a:p>
        </p:txBody>
      </p:sp>
    </p:spTree>
    <p:extLst>
      <p:ext uri="{BB962C8B-B14F-4D97-AF65-F5344CB8AC3E}">
        <p14:creationId xmlns:p14="http://schemas.microsoft.com/office/powerpoint/2010/main" val="1428183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a:p>
        </p:txBody>
      </p:sp>
    </p:spTree>
    <p:extLst>
      <p:ext uri="{BB962C8B-B14F-4D97-AF65-F5344CB8AC3E}">
        <p14:creationId xmlns:p14="http://schemas.microsoft.com/office/powerpoint/2010/main" val="2920908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8E91B-A228-4693-DB6A-271CAB255E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8226E-8377-2763-2E92-C896FBE95F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3697F8-674B-8EEA-7E6E-B47131BC1D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762482-5964-63BE-C179-D1BC0F6709D2}"/>
              </a:ext>
            </a:extLst>
          </p:cNvPr>
          <p:cNvSpPr>
            <a:spLocks noGrp="1"/>
          </p:cNvSpPr>
          <p:nvPr>
            <p:ph type="sldNum" sz="quarter" idx="5"/>
          </p:nvPr>
        </p:nvSpPr>
        <p:spPr/>
        <p:txBody>
          <a:bodyPr/>
          <a:lstStyle/>
          <a:p>
            <a:fld id="{006BE02D-20C0-F840-AFAC-BEA99C74FDC2}" type="slidenum">
              <a:rPr lang="en-US" smtClean="0"/>
              <a:pPr/>
              <a:t>7</a:t>
            </a:fld>
            <a:endParaRPr lang="en-US"/>
          </a:p>
        </p:txBody>
      </p:sp>
    </p:spTree>
    <p:extLst>
      <p:ext uri="{BB962C8B-B14F-4D97-AF65-F5344CB8AC3E}">
        <p14:creationId xmlns:p14="http://schemas.microsoft.com/office/powerpoint/2010/main" val="3410778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8</a:t>
            </a:fld>
            <a:endParaRPr lang="en-US"/>
          </a:p>
        </p:txBody>
      </p:sp>
    </p:spTree>
    <p:extLst>
      <p:ext uri="{BB962C8B-B14F-4D97-AF65-F5344CB8AC3E}">
        <p14:creationId xmlns:p14="http://schemas.microsoft.com/office/powerpoint/2010/main" val="3158775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F034D-B50F-4512-B46E-25D01307ED11}" type="slidenum">
              <a:rPr lang="en-US" smtClean="0"/>
              <a:t>9</a:t>
            </a:fld>
            <a:endParaRPr lang="en-US"/>
          </a:p>
        </p:txBody>
      </p:sp>
    </p:spTree>
    <p:extLst>
      <p:ext uri="{BB962C8B-B14F-4D97-AF65-F5344CB8AC3E}">
        <p14:creationId xmlns:p14="http://schemas.microsoft.com/office/powerpoint/2010/main" val="3592088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3F572-0046-85E6-FEA4-7B96E02ACC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162A7D-5F8F-ECBC-3199-9443533A11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816458-B2F1-118B-C279-3CF07CBABE71}"/>
              </a:ext>
            </a:extLst>
          </p:cNvPr>
          <p:cNvSpPr>
            <a:spLocks noGrp="1"/>
          </p:cNvSpPr>
          <p:nvPr>
            <p:ph type="dt" sz="half" idx="10"/>
          </p:nvPr>
        </p:nvSpPr>
        <p:spPr/>
        <p:txBody>
          <a:bodyPr/>
          <a:lstStyle/>
          <a:p>
            <a:fld id="{03903F03-EEF5-4C7C-BB0F-A244D8BECB08}" type="datetimeFigureOut">
              <a:rPr lang="en-US" smtClean="0"/>
              <a:t>11/4/2025</a:t>
            </a:fld>
            <a:endParaRPr lang="en-US"/>
          </a:p>
        </p:txBody>
      </p:sp>
      <p:sp>
        <p:nvSpPr>
          <p:cNvPr id="5" name="Footer Placeholder 4">
            <a:extLst>
              <a:ext uri="{FF2B5EF4-FFF2-40B4-BE49-F238E27FC236}">
                <a16:creationId xmlns:a16="http://schemas.microsoft.com/office/drawing/2014/main" id="{1BF8A457-568B-9222-07BC-8A7CD2049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4A0E64-9B75-E33A-58BC-078416559EF4}"/>
              </a:ext>
            </a:extLst>
          </p:cNvPr>
          <p:cNvSpPr>
            <a:spLocks noGrp="1"/>
          </p:cNvSpPr>
          <p:nvPr>
            <p:ph type="sldNum" sz="quarter" idx="12"/>
          </p:nvPr>
        </p:nvSpPr>
        <p:spPr/>
        <p:txBody>
          <a:bodyPr/>
          <a:lstStyle/>
          <a:p>
            <a:fld id="{2FD84301-589E-4B18-9E3F-AE025935981A}" type="slidenum">
              <a:rPr lang="en-US" smtClean="0"/>
              <a:t>‹#›</a:t>
            </a:fld>
            <a:endParaRPr lang="en-US"/>
          </a:p>
        </p:txBody>
      </p:sp>
    </p:spTree>
    <p:extLst>
      <p:ext uri="{BB962C8B-B14F-4D97-AF65-F5344CB8AC3E}">
        <p14:creationId xmlns:p14="http://schemas.microsoft.com/office/powerpoint/2010/main" val="4029197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200D-BD7C-7806-4FA4-E7B8C19A80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352BC1-C508-FDF6-9B8D-1D192159A1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9E53D-5DE5-37CA-DE89-DF764468DAF4}"/>
              </a:ext>
            </a:extLst>
          </p:cNvPr>
          <p:cNvSpPr>
            <a:spLocks noGrp="1"/>
          </p:cNvSpPr>
          <p:nvPr>
            <p:ph type="dt" sz="half" idx="10"/>
          </p:nvPr>
        </p:nvSpPr>
        <p:spPr/>
        <p:txBody>
          <a:bodyPr/>
          <a:lstStyle/>
          <a:p>
            <a:fld id="{03903F03-EEF5-4C7C-BB0F-A244D8BECB08}" type="datetimeFigureOut">
              <a:rPr lang="en-US" smtClean="0"/>
              <a:t>11/4/2025</a:t>
            </a:fld>
            <a:endParaRPr lang="en-US"/>
          </a:p>
        </p:txBody>
      </p:sp>
      <p:sp>
        <p:nvSpPr>
          <p:cNvPr id="5" name="Footer Placeholder 4">
            <a:extLst>
              <a:ext uri="{FF2B5EF4-FFF2-40B4-BE49-F238E27FC236}">
                <a16:creationId xmlns:a16="http://schemas.microsoft.com/office/drawing/2014/main" id="{5BE7B95B-CF71-BF03-5A19-48B809841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0A1ED-ACEA-A2C1-ADA4-30EE47B08AFD}"/>
              </a:ext>
            </a:extLst>
          </p:cNvPr>
          <p:cNvSpPr>
            <a:spLocks noGrp="1"/>
          </p:cNvSpPr>
          <p:nvPr>
            <p:ph type="sldNum" sz="quarter" idx="12"/>
          </p:nvPr>
        </p:nvSpPr>
        <p:spPr/>
        <p:txBody>
          <a:bodyPr/>
          <a:lstStyle/>
          <a:p>
            <a:fld id="{2FD84301-589E-4B18-9E3F-AE025935981A}" type="slidenum">
              <a:rPr lang="en-US" smtClean="0"/>
              <a:t>‹#›</a:t>
            </a:fld>
            <a:endParaRPr lang="en-US"/>
          </a:p>
        </p:txBody>
      </p:sp>
    </p:spTree>
    <p:extLst>
      <p:ext uri="{BB962C8B-B14F-4D97-AF65-F5344CB8AC3E}">
        <p14:creationId xmlns:p14="http://schemas.microsoft.com/office/powerpoint/2010/main" val="3247926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C3995D-BC7C-D0B3-5BB2-BDC8D90378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F7D443-70C3-2763-8C27-F7606CCB64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FDD52E-413C-4462-C2A3-BEB1A572D1CC}"/>
              </a:ext>
            </a:extLst>
          </p:cNvPr>
          <p:cNvSpPr>
            <a:spLocks noGrp="1"/>
          </p:cNvSpPr>
          <p:nvPr>
            <p:ph type="dt" sz="half" idx="10"/>
          </p:nvPr>
        </p:nvSpPr>
        <p:spPr/>
        <p:txBody>
          <a:bodyPr/>
          <a:lstStyle/>
          <a:p>
            <a:fld id="{03903F03-EEF5-4C7C-BB0F-A244D8BECB08}" type="datetimeFigureOut">
              <a:rPr lang="en-US" smtClean="0"/>
              <a:t>11/4/2025</a:t>
            </a:fld>
            <a:endParaRPr lang="en-US"/>
          </a:p>
        </p:txBody>
      </p:sp>
      <p:sp>
        <p:nvSpPr>
          <p:cNvPr id="5" name="Footer Placeholder 4">
            <a:extLst>
              <a:ext uri="{FF2B5EF4-FFF2-40B4-BE49-F238E27FC236}">
                <a16:creationId xmlns:a16="http://schemas.microsoft.com/office/drawing/2014/main" id="{FE1FA4E7-7209-5D32-6E90-C90E5D0C7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AF2A8-93EA-651F-DED6-5910FACDABA6}"/>
              </a:ext>
            </a:extLst>
          </p:cNvPr>
          <p:cNvSpPr>
            <a:spLocks noGrp="1"/>
          </p:cNvSpPr>
          <p:nvPr>
            <p:ph type="sldNum" sz="quarter" idx="12"/>
          </p:nvPr>
        </p:nvSpPr>
        <p:spPr/>
        <p:txBody>
          <a:bodyPr/>
          <a:lstStyle/>
          <a:p>
            <a:fld id="{2FD84301-589E-4B18-9E3F-AE025935981A}" type="slidenum">
              <a:rPr lang="en-US" smtClean="0"/>
              <a:t>‹#›</a:t>
            </a:fld>
            <a:endParaRPr lang="en-US"/>
          </a:p>
        </p:txBody>
      </p:sp>
    </p:spTree>
    <p:extLst>
      <p:ext uri="{BB962C8B-B14F-4D97-AF65-F5344CB8AC3E}">
        <p14:creationId xmlns:p14="http://schemas.microsoft.com/office/powerpoint/2010/main" val="417002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ection Divider Slide">
    <p:spTree>
      <p:nvGrpSpPr>
        <p:cNvPr id="1" name=""/>
        <p:cNvGrpSpPr/>
        <p:nvPr/>
      </p:nvGrpSpPr>
      <p:grpSpPr>
        <a:xfrm>
          <a:off x="0" y="0"/>
          <a:ext cx="0" cy="0"/>
          <a:chOff x="0" y="0"/>
          <a:chExt cx="0" cy="0"/>
        </a:xfrm>
      </p:grpSpPr>
      <p:pic>
        <p:nvPicPr>
          <p:cNvPr id="3" name="Blue Background">
            <a:extLst>
              <a:ext uri="{FF2B5EF4-FFF2-40B4-BE49-F238E27FC236}">
                <a16:creationId xmlns:a16="http://schemas.microsoft.com/office/drawing/2014/main" id="{CFF32B3C-609E-1646-B12A-A657A0E2104A}"/>
              </a:ext>
            </a:extLst>
          </p:cNvPr>
          <p:cNvPicPr>
            <a:picLocks noChangeAspect="1"/>
          </p:cNvPicPr>
          <p:nvPr userDrawn="1"/>
        </p:nvPicPr>
        <p:blipFill>
          <a:blip r:embed="rId2">
            <a:extLst>
              <a:ext uri="{28A0092B-C50C-407E-A947-70E740481C1C}">
                <a14:useLocalDpi xmlns:a14="http://schemas.microsoft.com/office/drawing/2010/main" val="0"/>
              </a:ext>
            </a:extLst>
          </a:blip>
          <a:srcRect l="13" r="13"/>
          <a:stretch>
            <a:fillRect/>
          </a:stretch>
        </p:blipFill>
        <p:spPr>
          <a:xfrm>
            <a:off x="-1" y="1786"/>
            <a:ext cx="12192001" cy="6856214"/>
          </a:xfrm>
          <a:prstGeom prst="rect">
            <a:avLst/>
          </a:prstGeom>
        </p:spPr>
      </p:pic>
      <p:cxnSp>
        <p:nvCxnSpPr>
          <p:cNvPr id="4" name="Straight Connector 3">
            <a:extLst>
              <a:ext uri="{FF2B5EF4-FFF2-40B4-BE49-F238E27FC236}">
                <a16:creationId xmlns:a16="http://schemas.microsoft.com/office/drawing/2014/main" id="{A5E0359B-0BF1-9A46-BD6B-5D52ABC0CA99}"/>
              </a:ext>
            </a:extLst>
          </p:cNvPr>
          <p:cNvCxnSpPr/>
          <p:nvPr userDrawn="1"/>
        </p:nvCxnSpPr>
        <p:spPr>
          <a:xfrm>
            <a:off x="1212003" y="3652436"/>
            <a:ext cx="682447" cy="0"/>
          </a:xfrm>
          <a:prstGeom prst="line">
            <a:avLst/>
          </a:prstGeom>
          <a:ln w="4572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0105595-328D-87FE-307B-689E81D33E4D}"/>
              </a:ext>
            </a:extLst>
          </p:cNvPr>
          <p:cNvSpPr>
            <a:spLocks noGrp="1"/>
          </p:cNvSpPr>
          <p:nvPr>
            <p:ph type="title" hasCustomPrompt="1"/>
          </p:nvPr>
        </p:nvSpPr>
        <p:spPr>
          <a:xfrm>
            <a:off x="1156086" y="1364566"/>
            <a:ext cx="9432610" cy="2116686"/>
          </a:xfrm>
        </p:spPr>
        <p:txBody>
          <a:bodyPr anchor="b">
            <a:normAutofit/>
          </a:bodyPr>
          <a:lstStyle>
            <a:lvl1pPr>
              <a:defRPr sz="5500">
                <a:solidFill>
                  <a:schemeClr val="bg1"/>
                </a:solidFill>
              </a:defRPr>
            </a:lvl1pPr>
          </a:lstStyle>
          <a:p>
            <a:pPr lvl="0"/>
            <a:r>
              <a:rPr lang="en-US"/>
              <a:t>Section Divider Slide</a:t>
            </a:r>
          </a:p>
        </p:txBody>
      </p:sp>
    </p:spTree>
    <p:extLst>
      <p:ext uri="{BB962C8B-B14F-4D97-AF65-F5344CB8AC3E}">
        <p14:creationId xmlns:p14="http://schemas.microsoft.com/office/powerpoint/2010/main" val="315872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83BC3-5CD4-B1C9-A34D-055D49B2F3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C292D9-52B9-949C-F7FC-E189BE897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47C9D-1BD6-E9D6-520B-F72DA3D7A7C9}"/>
              </a:ext>
            </a:extLst>
          </p:cNvPr>
          <p:cNvSpPr>
            <a:spLocks noGrp="1"/>
          </p:cNvSpPr>
          <p:nvPr>
            <p:ph type="dt" sz="half" idx="10"/>
          </p:nvPr>
        </p:nvSpPr>
        <p:spPr/>
        <p:txBody>
          <a:bodyPr/>
          <a:lstStyle/>
          <a:p>
            <a:fld id="{03903F03-EEF5-4C7C-BB0F-A244D8BECB08}" type="datetimeFigureOut">
              <a:rPr lang="en-US" smtClean="0"/>
              <a:t>11/4/2025</a:t>
            </a:fld>
            <a:endParaRPr lang="en-US"/>
          </a:p>
        </p:txBody>
      </p:sp>
      <p:sp>
        <p:nvSpPr>
          <p:cNvPr id="5" name="Footer Placeholder 4">
            <a:extLst>
              <a:ext uri="{FF2B5EF4-FFF2-40B4-BE49-F238E27FC236}">
                <a16:creationId xmlns:a16="http://schemas.microsoft.com/office/drawing/2014/main" id="{965A5B4F-C99C-FBF9-F3C2-0DD8C9EE2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C7F19-EF50-5583-A964-FE1E04716583}"/>
              </a:ext>
            </a:extLst>
          </p:cNvPr>
          <p:cNvSpPr>
            <a:spLocks noGrp="1"/>
          </p:cNvSpPr>
          <p:nvPr>
            <p:ph type="sldNum" sz="quarter" idx="12"/>
          </p:nvPr>
        </p:nvSpPr>
        <p:spPr/>
        <p:txBody>
          <a:bodyPr/>
          <a:lstStyle/>
          <a:p>
            <a:fld id="{2FD84301-589E-4B18-9E3F-AE025935981A}" type="slidenum">
              <a:rPr lang="en-US" smtClean="0"/>
              <a:t>‹#›</a:t>
            </a:fld>
            <a:endParaRPr lang="en-US"/>
          </a:p>
        </p:txBody>
      </p:sp>
    </p:spTree>
    <p:extLst>
      <p:ext uri="{BB962C8B-B14F-4D97-AF65-F5344CB8AC3E}">
        <p14:creationId xmlns:p14="http://schemas.microsoft.com/office/powerpoint/2010/main" val="1656760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98765-7E58-75DD-2796-F6C7236F45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FF90B2-073C-22E4-441C-1F6AAE9CA0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7DDA20-6C2E-9E2F-2959-8C3F5091DB38}"/>
              </a:ext>
            </a:extLst>
          </p:cNvPr>
          <p:cNvSpPr>
            <a:spLocks noGrp="1"/>
          </p:cNvSpPr>
          <p:nvPr>
            <p:ph type="dt" sz="half" idx="10"/>
          </p:nvPr>
        </p:nvSpPr>
        <p:spPr/>
        <p:txBody>
          <a:bodyPr/>
          <a:lstStyle/>
          <a:p>
            <a:fld id="{03903F03-EEF5-4C7C-BB0F-A244D8BECB08}" type="datetimeFigureOut">
              <a:rPr lang="en-US" smtClean="0"/>
              <a:t>11/4/2025</a:t>
            </a:fld>
            <a:endParaRPr lang="en-US"/>
          </a:p>
        </p:txBody>
      </p:sp>
      <p:sp>
        <p:nvSpPr>
          <p:cNvPr id="5" name="Footer Placeholder 4">
            <a:extLst>
              <a:ext uri="{FF2B5EF4-FFF2-40B4-BE49-F238E27FC236}">
                <a16:creationId xmlns:a16="http://schemas.microsoft.com/office/drawing/2014/main" id="{3FC17D87-B2C0-75C3-F3DC-00BC8B004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0EDB0-4005-F3D1-115B-15D359E6F98B}"/>
              </a:ext>
            </a:extLst>
          </p:cNvPr>
          <p:cNvSpPr>
            <a:spLocks noGrp="1"/>
          </p:cNvSpPr>
          <p:nvPr>
            <p:ph type="sldNum" sz="quarter" idx="12"/>
          </p:nvPr>
        </p:nvSpPr>
        <p:spPr/>
        <p:txBody>
          <a:bodyPr/>
          <a:lstStyle/>
          <a:p>
            <a:fld id="{2FD84301-589E-4B18-9E3F-AE025935981A}" type="slidenum">
              <a:rPr lang="en-US" smtClean="0"/>
              <a:t>‹#›</a:t>
            </a:fld>
            <a:endParaRPr lang="en-US"/>
          </a:p>
        </p:txBody>
      </p:sp>
    </p:spTree>
    <p:extLst>
      <p:ext uri="{BB962C8B-B14F-4D97-AF65-F5344CB8AC3E}">
        <p14:creationId xmlns:p14="http://schemas.microsoft.com/office/powerpoint/2010/main" val="2576972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63F3-A68D-7A3B-DE6B-3E508DE37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884040-936D-90DA-0E0B-3A889B94E6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A4B237-2682-B920-E749-1120C3B2E3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9D4D6A-8422-50FF-2E68-3D1654DF3A1B}"/>
              </a:ext>
            </a:extLst>
          </p:cNvPr>
          <p:cNvSpPr>
            <a:spLocks noGrp="1"/>
          </p:cNvSpPr>
          <p:nvPr>
            <p:ph type="dt" sz="half" idx="10"/>
          </p:nvPr>
        </p:nvSpPr>
        <p:spPr/>
        <p:txBody>
          <a:bodyPr/>
          <a:lstStyle/>
          <a:p>
            <a:fld id="{03903F03-EEF5-4C7C-BB0F-A244D8BECB08}" type="datetimeFigureOut">
              <a:rPr lang="en-US" smtClean="0"/>
              <a:t>11/4/2025</a:t>
            </a:fld>
            <a:endParaRPr lang="en-US"/>
          </a:p>
        </p:txBody>
      </p:sp>
      <p:sp>
        <p:nvSpPr>
          <p:cNvPr id="6" name="Footer Placeholder 5">
            <a:extLst>
              <a:ext uri="{FF2B5EF4-FFF2-40B4-BE49-F238E27FC236}">
                <a16:creationId xmlns:a16="http://schemas.microsoft.com/office/drawing/2014/main" id="{5FED0094-88EA-9FE8-86DC-35EB1DBD86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42C3B-2F03-7B05-6735-EC93DD3FA2C4}"/>
              </a:ext>
            </a:extLst>
          </p:cNvPr>
          <p:cNvSpPr>
            <a:spLocks noGrp="1"/>
          </p:cNvSpPr>
          <p:nvPr>
            <p:ph type="sldNum" sz="quarter" idx="12"/>
          </p:nvPr>
        </p:nvSpPr>
        <p:spPr/>
        <p:txBody>
          <a:bodyPr/>
          <a:lstStyle/>
          <a:p>
            <a:fld id="{2FD84301-589E-4B18-9E3F-AE025935981A}" type="slidenum">
              <a:rPr lang="en-US" smtClean="0"/>
              <a:t>‹#›</a:t>
            </a:fld>
            <a:endParaRPr lang="en-US"/>
          </a:p>
        </p:txBody>
      </p:sp>
    </p:spTree>
    <p:extLst>
      <p:ext uri="{BB962C8B-B14F-4D97-AF65-F5344CB8AC3E}">
        <p14:creationId xmlns:p14="http://schemas.microsoft.com/office/powerpoint/2010/main" val="1961374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C15D-A3B5-94F1-E4D1-DEF7C4882E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58A228-E17B-D7C4-1ABB-2F71DB5A52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7FF871-4823-AC3C-2F7F-F5DF76E5A5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5B53A-C55C-A469-6430-C4E6033CAD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7F565A-F9CA-345C-8315-E0967D9AC1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5D328D-78AF-99BE-AE65-903202DD64E5}"/>
              </a:ext>
            </a:extLst>
          </p:cNvPr>
          <p:cNvSpPr>
            <a:spLocks noGrp="1"/>
          </p:cNvSpPr>
          <p:nvPr>
            <p:ph type="dt" sz="half" idx="10"/>
          </p:nvPr>
        </p:nvSpPr>
        <p:spPr/>
        <p:txBody>
          <a:bodyPr/>
          <a:lstStyle/>
          <a:p>
            <a:fld id="{03903F03-EEF5-4C7C-BB0F-A244D8BECB08}" type="datetimeFigureOut">
              <a:rPr lang="en-US" smtClean="0"/>
              <a:t>11/4/2025</a:t>
            </a:fld>
            <a:endParaRPr lang="en-US"/>
          </a:p>
        </p:txBody>
      </p:sp>
      <p:sp>
        <p:nvSpPr>
          <p:cNvPr id="8" name="Footer Placeholder 7">
            <a:extLst>
              <a:ext uri="{FF2B5EF4-FFF2-40B4-BE49-F238E27FC236}">
                <a16:creationId xmlns:a16="http://schemas.microsoft.com/office/drawing/2014/main" id="{0FAF4F44-823B-57D0-F2ED-DFCA8F303D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D0F4AD-7587-156B-246A-ED6469010F76}"/>
              </a:ext>
            </a:extLst>
          </p:cNvPr>
          <p:cNvSpPr>
            <a:spLocks noGrp="1"/>
          </p:cNvSpPr>
          <p:nvPr>
            <p:ph type="sldNum" sz="quarter" idx="12"/>
          </p:nvPr>
        </p:nvSpPr>
        <p:spPr/>
        <p:txBody>
          <a:bodyPr/>
          <a:lstStyle/>
          <a:p>
            <a:fld id="{2FD84301-589E-4B18-9E3F-AE025935981A}" type="slidenum">
              <a:rPr lang="en-US" smtClean="0"/>
              <a:t>‹#›</a:t>
            </a:fld>
            <a:endParaRPr lang="en-US"/>
          </a:p>
        </p:txBody>
      </p:sp>
    </p:spTree>
    <p:extLst>
      <p:ext uri="{BB962C8B-B14F-4D97-AF65-F5344CB8AC3E}">
        <p14:creationId xmlns:p14="http://schemas.microsoft.com/office/powerpoint/2010/main" val="1203770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1C4F3-6769-E2A6-4BED-4C51C9D751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3DDF20-63AE-BD87-C397-94D035B3123E}"/>
              </a:ext>
            </a:extLst>
          </p:cNvPr>
          <p:cNvSpPr>
            <a:spLocks noGrp="1"/>
          </p:cNvSpPr>
          <p:nvPr>
            <p:ph type="dt" sz="half" idx="10"/>
          </p:nvPr>
        </p:nvSpPr>
        <p:spPr/>
        <p:txBody>
          <a:bodyPr/>
          <a:lstStyle/>
          <a:p>
            <a:fld id="{03903F03-EEF5-4C7C-BB0F-A244D8BECB08}" type="datetimeFigureOut">
              <a:rPr lang="en-US" smtClean="0"/>
              <a:t>11/4/2025</a:t>
            </a:fld>
            <a:endParaRPr lang="en-US"/>
          </a:p>
        </p:txBody>
      </p:sp>
      <p:sp>
        <p:nvSpPr>
          <p:cNvPr id="4" name="Footer Placeholder 3">
            <a:extLst>
              <a:ext uri="{FF2B5EF4-FFF2-40B4-BE49-F238E27FC236}">
                <a16:creationId xmlns:a16="http://schemas.microsoft.com/office/drawing/2014/main" id="{154DB5D1-530F-6A03-9F86-D9CEB198E2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74FCC7-3DDD-8B9C-5E30-AB2BDCCFD517}"/>
              </a:ext>
            </a:extLst>
          </p:cNvPr>
          <p:cNvSpPr>
            <a:spLocks noGrp="1"/>
          </p:cNvSpPr>
          <p:nvPr>
            <p:ph type="sldNum" sz="quarter" idx="12"/>
          </p:nvPr>
        </p:nvSpPr>
        <p:spPr/>
        <p:txBody>
          <a:bodyPr/>
          <a:lstStyle/>
          <a:p>
            <a:fld id="{2FD84301-589E-4B18-9E3F-AE025935981A}" type="slidenum">
              <a:rPr lang="en-US" smtClean="0"/>
              <a:t>‹#›</a:t>
            </a:fld>
            <a:endParaRPr lang="en-US"/>
          </a:p>
        </p:txBody>
      </p:sp>
    </p:spTree>
    <p:extLst>
      <p:ext uri="{BB962C8B-B14F-4D97-AF65-F5344CB8AC3E}">
        <p14:creationId xmlns:p14="http://schemas.microsoft.com/office/powerpoint/2010/main" val="306462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33E13B-DE72-98A6-0176-61556ABDCC0E}"/>
              </a:ext>
            </a:extLst>
          </p:cNvPr>
          <p:cNvSpPr>
            <a:spLocks noGrp="1"/>
          </p:cNvSpPr>
          <p:nvPr>
            <p:ph type="dt" sz="half" idx="10"/>
          </p:nvPr>
        </p:nvSpPr>
        <p:spPr/>
        <p:txBody>
          <a:bodyPr/>
          <a:lstStyle/>
          <a:p>
            <a:fld id="{03903F03-EEF5-4C7C-BB0F-A244D8BECB08}" type="datetimeFigureOut">
              <a:rPr lang="en-US" smtClean="0"/>
              <a:t>11/4/2025</a:t>
            </a:fld>
            <a:endParaRPr lang="en-US"/>
          </a:p>
        </p:txBody>
      </p:sp>
      <p:sp>
        <p:nvSpPr>
          <p:cNvPr id="3" name="Footer Placeholder 2">
            <a:extLst>
              <a:ext uri="{FF2B5EF4-FFF2-40B4-BE49-F238E27FC236}">
                <a16:creationId xmlns:a16="http://schemas.microsoft.com/office/drawing/2014/main" id="{0453364A-86EF-6A83-1B13-F748EB1281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614C73-C495-8CBF-5102-E2651B5AD5D5}"/>
              </a:ext>
            </a:extLst>
          </p:cNvPr>
          <p:cNvSpPr>
            <a:spLocks noGrp="1"/>
          </p:cNvSpPr>
          <p:nvPr>
            <p:ph type="sldNum" sz="quarter" idx="12"/>
          </p:nvPr>
        </p:nvSpPr>
        <p:spPr/>
        <p:txBody>
          <a:bodyPr/>
          <a:lstStyle/>
          <a:p>
            <a:fld id="{2FD84301-589E-4B18-9E3F-AE025935981A}" type="slidenum">
              <a:rPr lang="en-US" smtClean="0"/>
              <a:t>‹#›</a:t>
            </a:fld>
            <a:endParaRPr lang="en-US"/>
          </a:p>
        </p:txBody>
      </p:sp>
    </p:spTree>
    <p:extLst>
      <p:ext uri="{BB962C8B-B14F-4D97-AF65-F5344CB8AC3E}">
        <p14:creationId xmlns:p14="http://schemas.microsoft.com/office/powerpoint/2010/main" val="3006816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353C4-41B9-4BAD-695F-BE6AEA649B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52D3AE-BD4E-B073-5EAB-76B7282DB0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3C3A3E-D215-48FC-48C6-F2BE9D240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21C3B2-D9FA-979B-4EBF-A2E9FA208773}"/>
              </a:ext>
            </a:extLst>
          </p:cNvPr>
          <p:cNvSpPr>
            <a:spLocks noGrp="1"/>
          </p:cNvSpPr>
          <p:nvPr>
            <p:ph type="dt" sz="half" idx="10"/>
          </p:nvPr>
        </p:nvSpPr>
        <p:spPr/>
        <p:txBody>
          <a:bodyPr/>
          <a:lstStyle/>
          <a:p>
            <a:fld id="{03903F03-EEF5-4C7C-BB0F-A244D8BECB08}" type="datetimeFigureOut">
              <a:rPr lang="en-US" smtClean="0"/>
              <a:t>11/4/2025</a:t>
            </a:fld>
            <a:endParaRPr lang="en-US"/>
          </a:p>
        </p:txBody>
      </p:sp>
      <p:sp>
        <p:nvSpPr>
          <p:cNvPr id="6" name="Footer Placeholder 5">
            <a:extLst>
              <a:ext uri="{FF2B5EF4-FFF2-40B4-BE49-F238E27FC236}">
                <a16:creationId xmlns:a16="http://schemas.microsoft.com/office/drawing/2014/main" id="{83AAF63A-25C4-56F6-165D-4FB521C13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0277B-7ED5-AD0C-5F10-5F8663DFA595}"/>
              </a:ext>
            </a:extLst>
          </p:cNvPr>
          <p:cNvSpPr>
            <a:spLocks noGrp="1"/>
          </p:cNvSpPr>
          <p:nvPr>
            <p:ph type="sldNum" sz="quarter" idx="12"/>
          </p:nvPr>
        </p:nvSpPr>
        <p:spPr/>
        <p:txBody>
          <a:bodyPr/>
          <a:lstStyle/>
          <a:p>
            <a:fld id="{2FD84301-589E-4B18-9E3F-AE025935981A}" type="slidenum">
              <a:rPr lang="en-US" smtClean="0"/>
              <a:t>‹#›</a:t>
            </a:fld>
            <a:endParaRPr lang="en-US"/>
          </a:p>
        </p:txBody>
      </p:sp>
    </p:spTree>
    <p:extLst>
      <p:ext uri="{BB962C8B-B14F-4D97-AF65-F5344CB8AC3E}">
        <p14:creationId xmlns:p14="http://schemas.microsoft.com/office/powerpoint/2010/main" val="2207435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36D44-BD27-DBAC-CE22-6EADB5D901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6CA74B-B2BE-3AA7-29A4-9F81B6A3B7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81C368-A259-EDE0-889A-9EFAE07C36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D17E90-5413-A954-84EF-F4FE040AD2EF}"/>
              </a:ext>
            </a:extLst>
          </p:cNvPr>
          <p:cNvSpPr>
            <a:spLocks noGrp="1"/>
          </p:cNvSpPr>
          <p:nvPr>
            <p:ph type="dt" sz="half" idx="10"/>
          </p:nvPr>
        </p:nvSpPr>
        <p:spPr/>
        <p:txBody>
          <a:bodyPr/>
          <a:lstStyle/>
          <a:p>
            <a:fld id="{03903F03-EEF5-4C7C-BB0F-A244D8BECB08}" type="datetimeFigureOut">
              <a:rPr lang="en-US" smtClean="0"/>
              <a:t>11/4/2025</a:t>
            </a:fld>
            <a:endParaRPr lang="en-US"/>
          </a:p>
        </p:txBody>
      </p:sp>
      <p:sp>
        <p:nvSpPr>
          <p:cNvPr id="6" name="Footer Placeholder 5">
            <a:extLst>
              <a:ext uri="{FF2B5EF4-FFF2-40B4-BE49-F238E27FC236}">
                <a16:creationId xmlns:a16="http://schemas.microsoft.com/office/drawing/2014/main" id="{BE790192-0B42-2F1D-5818-59BACA840F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80FDFC-1D7F-C785-F5B5-5FA22DC84D51}"/>
              </a:ext>
            </a:extLst>
          </p:cNvPr>
          <p:cNvSpPr>
            <a:spLocks noGrp="1"/>
          </p:cNvSpPr>
          <p:nvPr>
            <p:ph type="sldNum" sz="quarter" idx="12"/>
          </p:nvPr>
        </p:nvSpPr>
        <p:spPr/>
        <p:txBody>
          <a:bodyPr/>
          <a:lstStyle/>
          <a:p>
            <a:fld id="{2FD84301-589E-4B18-9E3F-AE025935981A}" type="slidenum">
              <a:rPr lang="en-US" smtClean="0"/>
              <a:t>‹#›</a:t>
            </a:fld>
            <a:endParaRPr lang="en-US"/>
          </a:p>
        </p:txBody>
      </p:sp>
    </p:spTree>
    <p:extLst>
      <p:ext uri="{BB962C8B-B14F-4D97-AF65-F5344CB8AC3E}">
        <p14:creationId xmlns:p14="http://schemas.microsoft.com/office/powerpoint/2010/main" val="2167199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20EBD9-8013-C3BF-DCFC-BC457B5C3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A1CB3D-06D7-C8F6-96F6-6375DA52C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FD660C-419B-3D26-0E06-BD15B5FE8B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903F03-EEF5-4C7C-BB0F-A244D8BECB08}" type="datetimeFigureOut">
              <a:rPr lang="en-US" smtClean="0"/>
              <a:t>11/4/2025</a:t>
            </a:fld>
            <a:endParaRPr lang="en-US"/>
          </a:p>
        </p:txBody>
      </p:sp>
      <p:sp>
        <p:nvSpPr>
          <p:cNvPr id="5" name="Footer Placeholder 4">
            <a:extLst>
              <a:ext uri="{FF2B5EF4-FFF2-40B4-BE49-F238E27FC236}">
                <a16:creationId xmlns:a16="http://schemas.microsoft.com/office/drawing/2014/main" id="{2670D6A5-F28C-B11E-F1C3-4D93ECACDA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FF7B4EB-0A03-F09F-757E-01970C39AD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D84301-589E-4B18-9E3F-AE025935981A}" type="slidenum">
              <a:rPr lang="en-US" smtClean="0"/>
              <a:t>‹#›</a:t>
            </a:fld>
            <a:endParaRPr lang="en-US"/>
          </a:p>
        </p:txBody>
      </p:sp>
    </p:spTree>
    <p:extLst>
      <p:ext uri="{BB962C8B-B14F-4D97-AF65-F5344CB8AC3E}">
        <p14:creationId xmlns:p14="http://schemas.microsoft.com/office/powerpoint/2010/main" val="1517832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blue screen&#10;&#10;AI-generated content may be incorrect.">
            <a:extLst>
              <a:ext uri="{FF2B5EF4-FFF2-40B4-BE49-F238E27FC236}">
                <a16:creationId xmlns:a16="http://schemas.microsoft.com/office/drawing/2014/main" id="{EAAF847A-A363-A7FB-88CC-A5E80166619B}"/>
              </a:ext>
            </a:extLst>
          </p:cNvPr>
          <p:cNvPicPr>
            <a:picLocks noChangeAspect="1"/>
          </p:cNvPicPr>
          <p:nvPr/>
        </p:nvPicPr>
        <p:blipFill>
          <a:blip r:embed="rId3"/>
          <a:stretch>
            <a:fillRect/>
          </a:stretch>
        </p:blipFill>
        <p:spPr>
          <a:xfrm>
            <a:off x="0" y="0"/>
            <a:ext cx="12202586" cy="5015620"/>
          </a:xfrm>
          <a:prstGeom prst="rect">
            <a:avLst/>
          </a:prstGeom>
        </p:spPr>
      </p:pic>
      <p:sp>
        <p:nvSpPr>
          <p:cNvPr id="4" name="Title 4">
            <a:extLst>
              <a:ext uri="{FF2B5EF4-FFF2-40B4-BE49-F238E27FC236}">
                <a16:creationId xmlns:a16="http://schemas.microsoft.com/office/drawing/2014/main" id="{3640D77B-DBCC-E09A-68C1-828D55ACCC77}"/>
              </a:ext>
            </a:extLst>
          </p:cNvPr>
          <p:cNvSpPr txBox="1">
            <a:spLocks/>
          </p:cNvSpPr>
          <p:nvPr/>
        </p:nvSpPr>
        <p:spPr>
          <a:xfrm>
            <a:off x="996289" y="1093183"/>
            <a:ext cx="10170379" cy="176126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00" dirty="0">
                <a:solidFill>
                  <a:schemeClr val="bg1"/>
                </a:solidFill>
                <a:latin typeface="Calibri"/>
                <a:ea typeface="Calibri"/>
                <a:cs typeface="Calibri"/>
              </a:rPr>
              <a:t>Consumer Preferences of EV Drivers </a:t>
            </a:r>
          </a:p>
        </p:txBody>
      </p:sp>
      <p:sp>
        <p:nvSpPr>
          <p:cNvPr id="6" name="Subtitle 5">
            <a:extLst>
              <a:ext uri="{FF2B5EF4-FFF2-40B4-BE49-F238E27FC236}">
                <a16:creationId xmlns:a16="http://schemas.microsoft.com/office/drawing/2014/main" id="{32C6B8DC-6218-F355-8363-13220DB9D989}"/>
              </a:ext>
            </a:extLst>
          </p:cNvPr>
          <p:cNvSpPr txBox="1">
            <a:spLocks/>
          </p:cNvSpPr>
          <p:nvPr/>
        </p:nvSpPr>
        <p:spPr>
          <a:xfrm>
            <a:off x="999768" y="3042022"/>
            <a:ext cx="10170379" cy="375935"/>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bg1"/>
                </a:solidFill>
                <a:latin typeface="Calibri"/>
                <a:ea typeface="Calibri"/>
                <a:cs typeface="Calibri"/>
              </a:rPr>
              <a:t>A Comparison of Tesla Drivers and Other EV Drivers</a:t>
            </a:r>
          </a:p>
        </p:txBody>
      </p:sp>
      <p:sp>
        <p:nvSpPr>
          <p:cNvPr id="8" name="Subtitle 7">
            <a:extLst>
              <a:ext uri="{FF2B5EF4-FFF2-40B4-BE49-F238E27FC236}">
                <a16:creationId xmlns:a16="http://schemas.microsoft.com/office/drawing/2014/main" id="{DDEF8E70-ED99-D82B-4754-F27B997E4E37}"/>
              </a:ext>
            </a:extLst>
          </p:cNvPr>
          <p:cNvSpPr txBox="1">
            <a:spLocks/>
          </p:cNvSpPr>
          <p:nvPr/>
        </p:nvSpPr>
        <p:spPr>
          <a:xfrm>
            <a:off x="4414416" y="3693485"/>
            <a:ext cx="3341079" cy="329347"/>
          </a:xfrm>
          <a:prstGeom prst="rect">
            <a:avLst/>
          </a:prstGeom>
          <a:noFill/>
          <a:ln>
            <a:noFill/>
          </a:ln>
        </p:spPr>
        <p:txBody>
          <a:bodyPr vert="horz" lIns="45720" tIns="22860" rIns="45720" bIns="22860" rtlCol="0" anchor="ctr">
            <a:noAutofit/>
          </a:bodyPr>
          <a:lstStyle>
            <a:lvl1pPr marL="0" indent="0" algn="l" defTabSz="1828343" rtl="0" eaLnBrk="1" latinLnBrk="0" hangingPunct="1">
              <a:lnSpc>
                <a:spcPct val="90000"/>
              </a:lnSpc>
              <a:spcBef>
                <a:spcPts val="2000"/>
              </a:spcBef>
              <a:buFont typeface="Arial" panose="020B0604020202020204" pitchFamily="34" charset="0"/>
              <a:buNone/>
              <a:defRPr sz="4800" b="0" i="1" kern="1200">
                <a:solidFill>
                  <a:schemeClr val="bg1"/>
                </a:solidFill>
                <a:latin typeface="+mn-lt"/>
                <a:ea typeface="+mn-ea"/>
                <a:cs typeface="Arial" panose="020B0604020202020204" pitchFamily="34" charset="0"/>
              </a:defRPr>
            </a:lvl1pPr>
            <a:lvl2pPr marL="457200" indent="0" algn="ctr" defTabSz="1828343" rtl="0" eaLnBrk="1" latinLnBrk="0" hangingPunct="1">
              <a:lnSpc>
                <a:spcPct val="90000"/>
              </a:lnSpc>
              <a:spcBef>
                <a:spcPts val="1000"/>
              </a:spcBef>
              <a:buFont typeface="Arial" panose="020B0604020202020204" pitchFamily="34" charset="0"/>
              <a:buNone/>
              <a:defRPr sz="2000" b="0" i="0" kern="1200">
                <a:solidFill>
                  <a:schemeClr val="tx1"/>
                </a:solidFill>
                <a:latin typeface="+mn-lt"/>
                <a:ea typeface="+mn-ea"/>
                <a:cs typeface="Arial" panose="020B0604020202020204" pitchFamily="34" charset="0"/>
              </a:defRPr>
            </a:lvl2pPr>
            <a:lvl3pPr marL="914400" indent="0" algn="ctr" defTabSz="1828343"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Arial" panose="020B0604020202020204" pitchFamily="34" charset="0"/>
              </a:defRPr>
            </a:lvl3pPr>
            <a:lvl4pPr marL="1371600" indent="0" algn="ctr" defTabSz="1828343" rtl="0" eaLnBrk="1" latinLnBrk="0" hangingPunct="1">
              <a:lnSpc>
                <a:spcPct val="90000"/>
              </a:lnSpc>
              <a:spcBef>
                <a:spcPts val="1000"/>
              </a:spcBef>
              <a:buFont typeface="Arial" panose="020B0604020202020204" pitchFamily="34" charset="0"/>
              <a:buNone/>
              <a:defRPr sz="1600" b="0" i="0" kern="1200">
                <a:solidFill>
                  <a:schemeClr val="tx1"/>
                </a:solidFill>
                <a:latin typeface="+mn-lt"/>
                <a:ea typeface="+mn-ea"/>
                <a:cs typeface="Arial" panose="020B0604020202020204" pitchFamily="34" charset="0"/>
              </a:defRPr>
            </a:lvl4pPr>
            <a:lvl5pPr marL="1828800" indent="0" algn="ctr" defTabSz="1828343" rtl="0" eaLnBrk="1" latinLnBrk="0" hangingPunct="1">
              <a:lnSpc>
                <a:spcPct val="90000"/>
              </a:lnSpc>
              <a:spcBef>
                <a:spcPts val="1000"/>
              </a:spcBef>
              <a:buFont typeface="Arial" panose="020B0604020202020204" pitchFamily="34" charset="0"/>
              <a:buNone/>
              <a:defRPr sz="1600" b="0" i="0" kern="1200">
                <a:solidFill>
                  <a:schemeClr val="tx1"/>
                </a:solidFill>
                <a:latin typeface="+mn-lt"/>
                <a:ea typeface="+mn-ea"/>
                <a:cs typeface="Arial" panose="020B0604020202020204" pitchFamily="34" charset="0"/>
              </a:defRPr>
            </a:lvl5pPr>
            <a:lvl6pPr marL="2286000" indent="0" algn="ctr"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6pPr>
            <a:lvl7pPr marL="2743200" indent="0" algn="ctr"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7pPr>
            <a:lvl8pPr marL="3200400" indent="0" algn="ctr"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8pPr>
            <a:lvl9pPr marL="3657600" indent="0" algn="ctr"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9pPr>
          </a:lstStyle>
          <a:p>
            <a:pPr algn="ctr">
              <a:lnSpc>
                <a:spcPct val="110000"/>
              </a:lnSpc>
              <a:spcBef>
                <a:spcPts val="0"/>
              </a:spcBef>
            </a:pPr>
            <a:r>
              <a:rPr lang="en-US" sz="2400" i="0" dirty="0">
                <a:latin typeface="Calibri" panose="020F0502020204030204" pitchFamily="34" charset="0"/>
                <a:cs typeface="Calibri" panose="020F0502020204030204" pitchFamily="34" charset="0"/>
              </a:rPr>
              <a:t>November 2025</a:t>
            </a:r>
          </a:p>
        </p:txBody>
      </p:sp>
      <p:sp>
        <p:nvSpPr>
          <p:cNvPr id="10" name="Text Placeholder 1">
            <a:extLst>
              <a:ext uri="{FF2B5EF4-FFF2-40B4-BE49-F238E27FC236}">
                <a16:creationId xmlns:a16="http://schemas.microsoft.com/office/drawing/2014/main" id="{A5C7149B-EAD7-E844-C094-81FAC98B1715}"/>
              </a:ext>
            </a:extLst>
          </p:cNvPr>
          <p:cNvSpPr txBox="1">
            <a:spLocks/>
          </p:cNvSpPr>
          <p:nvPr/>
        </p:nvSpPr>
        <p:spPr>
          <a:xfrm>
            <a:off x="348526" y="5419247"/>
            <a:ext cx="7803701" cy="1320092"/>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200" dirty="0">
              <a:solidFill>
                <a:srgbClr val="6D6F71"/>
              </a:solidFill>
            </a:endParaRPr>
          </a:p>
          <a:p>
            <a:pPr algn="l"/>
            <a:r>
              <a:rPr lang="en-US" sz="2400" dirty="0">
                <a:solidFill>
                  <a:srgbClr val="6D6F71"/>
                </a:solidFill>
                <a:latin typeface="Calibri"/>
                <a:ea typeface="Calibri"/>
                <a:cs typeface="Calibri"/>
              </a:rPr>
              <a:t>Julie Parker, Christian Sheja</a:t>
            </a:r>
          </a:p>
          <a:p>
            <a:pPr algn="l"/>
            <a:r>
              <a:rPr lang="en-US" sz="2100" dirty="0">
                <a:solidFill>
                  <a:srgbClr val="6E6E6E"/>
                </a:solidFill>
                <a:latin typeface="Calibri"/>
                <a:ea typeface="Calibri"/>
                <a:cs typeface="Calibri"/>
              </a:rPr>
              <a:t>with thanks to </a:t>
            </a:r>
            <a:r>
              <a:rPr lang="en-US" sz="2000" dirty="0">
                <a:solidFill>
                  <a:srgbClr val="6D6F71"/>
                </a:solidFill>
                <a:latin typeface="Calibri"/>
                <a:ea typeface="Calibri"/>
                <a:cs typeface="Calibri"/>
              </a:rPr>
              <a:t>Amber Moore, </a:t>
            </a:r>
            <a:r>
              <a:rPr lang="en-US" sz="2100" dirty="0">
                <a:solidFill>
                  <a:srgbClr val="6E6E6E"/>
                </a:solidFill>
                <a:latin typeface="Calibri"/>
                <a:ea typeface="Calibri"/>
                <a:cs typeface="Calibri"/>
              </a:rPr>
              <a:t>Regina McCormack and Shira Orlowek</a:t>
            </a:r>
            <a:endParaRPr lang="en-US" sz="2200" dirty="0">
              <a:solidFill>
                <a:srgbClr val="6D6F71"/>
              </a:solidFill>
            </a:endParaRPr>
          </a:p>
        </p:txBody>
      </p:sp>
      <p:pic>
        <p:nvPicPr>
          <p:cNvPr id="12" name="Picture 11" descr="A black and blue text&#10;&#10;AI-generated content may be incorrect.">
            <a:extLst>
              <a:ext uri="{FF2B5EF4-FFF2-40B4-BE49-F238E27FC236}">
                <a16:creationId xmlns:a16="http://schemas.microsoft.com/office/drawing/2014/main" id="{712B245D-240F-2D1E-A72A-C852B49FFE30}"/>
              </a:ext>
            </a:extLst>
          </p:cNvPr>
          <p:cNvPicPr>
            <a:picLocks noChangeAspect="1"/>
          </p:cNvPicPr>
          <p:nvPr/>
        </p:nvPicPr>
        <p:blipFill>
          <a:blip r:embed="rId4"/>
          <a:stretch>
            <a:fillRect/>
          </a:stretch>
        </p:blipFill>
        <p:spPr>
          <a:xfrm>
            <a:off x="10016434" y="6075431"/>
            <a:ext cx="2009914" cy="549138"/>
          </a:xfrm>
          <a:prstGeom prst="rect">
            <a:avLst/>
          </a:prstGeom>
        </p:spPr>
      </p:pic>
      <p:pic>
        <p:nvPicPr>
          <p:cNvPr id="14" name="Picture 13" descr="A logo with a black background&#10;&#10;AI-generated content may be incorrect.">
            <a:extLst>
              <a:ext uri="{FF2B5EF4-FFF2-40B4-BE49-F238E27FC236}">
                <a16:creationId xmlns:a16="http://schemas.microsoft.com/office/drawing/2014/main" id="{DDF3F2EA-612A-BE09-4AF0-2C7F5C824920}"/>
              </a:ext>
            </a:extLst>
          </p:cNvPr>
          <p:cNvPicPr>
            <a:picLocks noChangeAspect="1"/>
          </p:cNvPicPr>
          <p:nvPr/>
        </p:nvPicPr>
        <p:blipFill>
          <a:blip r:embed="rId5"/>
          <a:stretch>
            <a:fillRect/>
          </a:stretch>
        </p:blipFill>
        <p:spPr>
          <a:xfrm>
            <a:off x="8589065" y="5685320"/>
            <a:ext cx="1430131" cy="1075359"/>
          </a:xfrm>
          <a:prstGeom prst="rect">
            <a:avLst/>
          </a:prstGeom>
        </p:spPr>
      </p:pic>
    </p:spTree>
    <p:extLst>
      <p:ext uri="{BB962C8B-B14F-4D97-AF65-F5344CB8AC3E}">
        <p14:creationId xmlns:p14="http://schemas.microsoft.com/office/powerpoint/2010/main" val="3111212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14B9E2-A139-C5F9-4491-F6459A4E0E93}"/>
              </a:ext>
            </a:extLst>
          </p:cNvPr>
          <p:cNvSpPr txBox="1"/>
          <p:nvPr/>
        </p:nvSpPr>
        <p:spPr>
          <a:xfrm>
            <a:off x="243733" y="2446337"/>
            <a:ext cx="5367866"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b="1" dirty="0">
                <a:latin typeface="Calibri"/>
                <a:ea typeface="Calibri"/>
                <a:cs typeface="Calibri"/>
              </a:rPr>
              <a:t>What was common among drivers?</a:t>
            </a:r>
          </a:p>
          <a:p>
            <a:pPr marL="285750" indent="-285750">
              <a:spcBef>
                <a:spcPts val="1000"/>
              </a:spcBef>
              <a:buFont typeface="Arial,Sans-Serif"/>
              <a:buChar char="•"/>
            </a:pPr>
            <a:r>
              <a:rPr lang="en-US" dirty="0">
                <a:highlight>
                  <a:srgbClr val="FFFFFF"/>
                </a:highlight>
                <a:latin typeface="Calibri"/>
                <a:ea typeface="Calibri"/>
                <a:cs typeface="Calibri"/>
              </a:rPr>
              <a:t>Top reasons among all drivers, regardless of model, were incentive eligibility, battery range, and design/aesthetics.</a:t>
            </a:r>
            <a:endParaRPr lang="en-US" dirty="0">
              <a:latin typeface="Calibri"/>
              <a:ea typeface="Calibri"/>
              <a:cs typeface="Calibri"/>
            </a:endParaRPr>
          </a:p>
          <a:p>
            <a:pPr marL="285750" indent="-285750">
              <a:spcBef>
                <a:spcPts val="1000"/>
              </a:spcBef>
              <a:buFont typeface="Arial,Sans-Serif"/>
              <a:buChar char="•"/>
            </a:pPr>
            <a:endParaRPr lang="en-US" dirty="0">
              <a:latin typeface="Calibri" panose="020F0502020204030204" pitchFamily="34" charset="0"/>
              <a:ea typeface="Calibri"/>
              <a:cs typeface="Calibri" panose="020F0502020204030204" pitchFamily="34" charset="0"/>
            </a:endParaRPr>
          </a:p>
          <a:p>
            <a:pPr>
              <a:spcBef>
                <a:spcPts val="1000"/>
              </a:spcBef>
            </a:pPr>
            <a:r>
              <a:rPr lang="en-US" b="1" dirty="0">
                <a:latin typeface="Calibri"/>
                <a:ea typeface="Calibri"/>
                <a:cs typeface="Calibri"/>
              </a:rPr>
              <a:t>What was different among drivers?</a:t>
            </a:r>
          </a:p>
          <a:p>
            <a:pPr marL="285750" indent="-285750">
              <a:spcBef>
                <a:spcPts val="1000"/>
              </a:spcBef>
              <a:buFont typeface="Arial"/>
              <a:buChar char="•"/>
            </a:pPr>
            <a:r>
              <a:rPr lang="en-US" dirty="0">
                <a:highlight>
                  <a:srgbClr val="FFFFFF"/>
                </a:highlight>
                <a:latin typeface="Calibri"/>
                <a:ea typeface="+mn-lt"/>
                <a:cs typeface="Calibri"/>
              </a:rPr>
              <a:t>Price/value appear to influence drivers of other BEVs more than Tesla drivers.</a:t>
            </a:r>
            <a:endParaRPr lang="en-US" dirty="0">
              <a:highlight>
                <a:srgbClr val="FFFF00"/>
              </a:highlight>
              <a:latin typeface="Calibri"/>
              <a:ea typeface="Calibri"/>
              <a:cs typeface="Calibri"/>
            </a:endParaRPr>
          </a:p>
          <a:p>
            <a:pPr marL="285750" indent="-285750">
              <a:spcBef>
                <a:spcPts val="1000"/>
              </a:spcBef>
              <a:buFont typeface="Arial"/>
              <a:buChar char="•"/>
            </a:pPr>
            <a:r>
              <a:rPr lang="en-US" dirty="0">
                <a:highlight>
                  <a:srgbClr val="FFFFFF"/>
                </a:highlight>
                <a:latin typeface="Calibri"/>
                <a:ea typeface="Calibri"/>
                <a:cs typeface="Calibri"/>
              </a:rPr>
              <a:t>Tesla drivers were influenced more than drivers of other BEVs by charging network, safety features and brand reputation.</a:t>
            </a:r>
            <a:endParaRPr lang="en-US" dirty="0">
              <a:latin typeface="Calibri"/>
              <a:ea typeface="Calibri"/>
              <a:cs typeface="Calibri"/>
            </a:endParaRPr>
          </a:p>
        </p:txBody>
      </p:sp>
      <p:pic>
        <p:nvPicPr>
          <p:cNvPr id="5" name="Picture 4" descr="A graph of aspects by driver type that led to EV purchase or lease. ">
            <a:extLst>
              <a:ext uri="{FF2B5EF4-FFF2-40B4-BE49-F238E27FC236}">
                <a16:creationId xmlns:a16="http://schemas.microsoft.com/office/drawing/2014/main" id="{D480B5BD-E297-BB93-8167-9293FAC8D72D}"/>
              </a:ext>
            </a:extLst>
          </p:cNvPr>
          <p:cNvPicPr>
            <a:picLocks noChangeAspect="1"/>
          </p:cNvPicPr>
          <p:nvPr/>
        </p:nvPicPr>
        <p:blipFill>
          <a:blip r:embed="rId3"/>
          <a:stretch>
            <a:fillRect/>
          </a:stretch>
        </p:blipFill>
        <p:spPr>
          <a:xfrm>
            <a:off x="5969000" y="1216775"/>
            <a:ext cx="6096000" cy="3431458"/>
          </a:xfrm>
          <a:prstGeom prst="rect">
            <a:avLst/>
          </a:prstGeom>
          <a:effectLst>
            <a:outerShdw blurRad="50800" dist="38100" dir="2700000" algn="tl" rotWithShape="0">
              <a:prstClr val="black">
                <a:alpha val="40000"/>
              </a:prstClr>
            </a:outerShdw>
          </a:effectLst>
        </p:spPr>
      </p:pic>
      <p:pic>
        <p:nvPicPr>
          <p:cNvPr id="4" name="Picture 3" descr="A black and blue text&#10;&#10;AI-generated content may be incorrect.">
            <a:extLst>
              <a:ext uri="{FF2B5EF4-FFF2-40B4-BE49-F238E27FC236}">
                <a16:creationId xmlns:a16="http://schemas.microsoft.com/office/drawing/2014/main" id="{FA0AD8A5-71A9-51FA-0850-66B2A1C62187}"/>
              </a:ext>
            </a:extLst>
          </p:cNvPr>
          <p:cNvPicPr>
            <a:picLocks noChangeAspect="1"/>
          </p:cNvPicPr>
          <p:nvPr/>
        </p:nvPicPr>
        <p:blipFill>
          <a:blip r:embed="rId4"/>
          <a:stretch>
            <a:fillRect/>
          </a:stretch>
        </p:blipFill>
        <p:spPr>
          <a:xfrm>
            <a:off x="10016434" y="6075431"/>
            <a:ext cx="2009914" cy="549138"/>
          </a:xfrm>
          <a:prstGeom prst="rect">
            <a:avLst/>
          </a:prstGeom>
        </p:spPr>
      </p:pic>
      <p:pic>
        <p:nvPicPr>
          <p:cNvPr id="8" name="Picture 7" descr="A logo with a black background&#10;&#10;AI-generated content may be incorrect.">
            <a:extLst>
              <a:ext uri="{FF2B5EF4-FFF2-40B4-BE49-F238E27FC236}">
                <a16:creationId xmlns:a16="http://schemas.microsoft.com/office/drawing/2014/main" id="{8FA7D7A8-3F21-6029-032F-2FBD1899BD1B}"/>
              </a:ext>
            </a:extLst>
          </p:cNvPr>
          <p:cNvPicPr>
            <a:picLocks noChangeAspect="1"/>
          </p:cNvPicPr>
          <p:nvPr/>
        </p:nvPicPr>
        <p:blipFill>
          <a:blip r:embed="rId5"/>
          <a:stretch>
            <a:fillRect/>
          </a:stretch>
        </p:blipFill>
        <p:spPr>
          <a:xfrm>
            <a:off x="8589065" y="5685320"/>
            <a:ext cx="1430131" cy="1075359"/>
          </a:xfrm>
          <a:prstGeom prst="rect">
            <a:avLst/>
          </a:prstGeom>
        </p:spPr>
      </p:pic>
      <p:sp>
        <p:nvSpPr>
          <p:cNvPr id="6" name="TextBox 5">
            <a:extLst>
              <a:ext uri="{FF2B5EF4-FFF2-40B4-BE49-F238E27FC236}">
                <a16:creationId xmlns:a16="http://schemas.microsoft.com/office/drawing/2014/main" id="{BBD7F85D-BA8F-652D-DC15-02ED9927B5C1}"/>
              </a:ext>
            </a:extLst>
          </p:cNvPr>
          <p:cNvSpPr txBox="1"/>
          <p:nvPr/>
        </p:nvSpPr>
        <p:spPr>
          <a:xfrm>
            <a:off x="240984" y="370736"/>
            <a:ext cx="537706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Calibri"/>
                <a:ea typeface="Calibri"/>
                <a:cs typeface="Calibri"/>
              </a:rPr>
              <a:t>Tesla drivers and other BEV drivers ranked additional vehicle-specific factors that influenced their purchase or lease decision</a:t>
            </a:r>
          </a:p>
        </p:txBody>
      </p:sp>
    </p:spTree>
    <p:extLst>
      <p:ext uri="{BB962C8B-B14F-4D97-AF65-F5344CB8AC3E}">
        <p14:creationId xmlns:p14="http://schemas.microsoft.com/office/powerpoint/2010/main" val="2713140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14B9E2-A139-C5F9-4491-F6459A4E0E93}"/>
              </a:ext>
            </a:extLst>
          </p:cNvPr>
          <p:cNvSpPr txBox="1"/>
          <p:nvPr/>
        </p:nvSpPr>
        <p:spPr>
          <a:xfrm>
            <a:off x="250371" y="2171254"/>
            <a:ext cx="5071533" cy="37251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endParaRPr lang="en-US" dirty="0">
              <a:highlight>
                <a:srgbClr val="FFFFFF"/>
              </a:highlight>
              <a:latin typeface="Segoe UI"/>
              <a:cs typeface="Segoe UI"/>
            </a:endParaRPr>
          </a:p>
          <a:p>
            <a:pPr>
              <a:lnSpc>
                <a:spcPct val="90000"/>
              </a:lnSpc>
              <a:spcBef>
                <a:spcPts val="1000"/>
              </a:spcBef>
            </a:pPr>
            <a:r>
              <a:rPr lang="en-US" b="1" dirty="0">
                <a:highlight>
                  <a:srgbClr val="FFFFFF"/>
                </a:highlight>
                <a:latin typeface="Calibri"/>
                <a:ea typeface="Calibri"/>
                <a:cs typeface="Calibri"/>
              </a:rPr>
              <a:t>What was common among drivers?</a:t>
            </a:r>
            <a:endParaRPr lang="en-US" b="1" dirty="0">
              <a:latin typeface="Calibri"/>
              <a:ea typeface="Calibri"/>
              <a:cs typeface="Calibri"/>
            </a:endParaRPr>
          </a:p>
          <a:p>
            <a:pPr marL="285750" indent="-285750">
              <a:spcBef>
                <a:spcPts val="1000"/>
              </a:spcBef>
              <a:buFont typeface="Arial"/>
              <a:buChar char="•"/>
            </a:pPr>
            <a:r>
              <a:rPr lang="en-US" dirty="0">
                <a:highlight>
                  <a:srgbClr val="FFFFFF"/>
                </a:highlight>
                <a:latin typeface="Calibri"/>
                <a:ea typeface="Calibri"/>
                <a:cs typeface="Calibri"/>
              </a:rPr>
              <a:t>Online research and advice from friends were most influential for both Tesla drivers and drivers of other BEVs.</a:t>
            </a:r>
            <a:endParaRPr lang="en-US" dirty="0">
              <a:latin typeface="Calibri"/>
              <a:ea typeface="Calibri"/>
              <a:cs typeface="Calibri"/>
            </a:endParaRPr>
          </a:p>
          <a:p>
            <a:pPr marL="285750" indent="-285750">
              <a:spcBef>
                <a:spcPts val="1000"/>
              </a:spcBef>
              <a:buFont typeface="Arial"/>
              <a:buChar char="•"/>
            </a:pPr>
            <a:endParaRPr lang="en-US" dirty="0">
              <a:highlight>
                <a:srgbClr val="FFFF00"/>
              </a:highlight>
              <a:latin typeface="Calibri" panose="020F0502020204030204" pitchFamily="34" charset="0"/>
              <a:ea typeface="+mn-lt"/>
              <a:cs typeface="Calibri" panose="020F0502020204030204" pitchFamily="34" charset="0"/>
            </a:endParaRPr>
          </a:p>
          <a:p>
            <a:pPr>
              <a:spcBef>
                <a:spcPts val="1000"/>
              </a:spcBef>
            </a:pPr>
            <a:r>
              <a:rPr lang="en-US" b="1" dirty="0">
                <a:latin typeface="Calibri"/>
                <a:ea typeface="+mn-lt"/>
                <a:cs typeface="Calibri"/>
              </a:rPr>
              <a:t>What was different among drivers?</a:t>
            </a:r>
            <a:endParaRPr lang="en-US" b="1" dirty="0">
              <a:latin typeface="Calibri"/>
              <a:ea typeface="Calibri"/>
              <a:cs typeface="Calibri"/>
            </a:endParaRPr>
          </a:p>
          <a:p>
            <a:pPr marL="285750" indent="-285750">
              <a:spcBef>
                <a:spcPts val="1000"/>
              </a:spcBef>
              <a:buFont typeface="Arial"/>
              <a:buChar char="•"/>
            </a:pPr>
            <a:r>
              <a:rPr lang="en-US" dirty="0">
                <a:latin typeface="Calibri"/>
                <a:ea typeface="Calibri"/>
                <a:cs typeface="Calibri"/>
              </a:rPr>
              <a:t>There was minimal difference between Tesla drivers and drivers of other BEV's in how these factors influenced their decisions to purchase or lease their respective EVs.</a:t>
            </a:r>
          </a:p>
        </p:txBody>
      </p:sp>
      <p:pic>
        <p:nvPicPr>
          <p:cNvPr id="5" name="Picture 4" descr="A graph of factors by driver type that most influenced decision to purchase or lease EV model.">
            <a:extLst>
              <a:ext uri="{FF2B5EF4-FFF2-40B4-BE49-F238E27FC236}">
                <a16:creationId xmlns:a16="http://schemas.microsoft.com/office/drawing/2014/main" id="{991DE582-5C90-6AFD-223B-4C8CC284C5E6}"/>
              </a:ext>
            </a:extLst>
          </p:cNvPr>
          <p:cNvPicPr>
            <a:picLocks noChangeAspect="1"/>
          </p:cNvPicPr>
          <p:nvPr/>
        </p:nvPicPr>
        <p:blipFill>
          <a:blip r:embed="rId3"/>
          <a:stretch>
            <a:fillRect/>
          </a:stretch>
        </p:blipFill>
        <p:spPr>
          <a:xfrm>
            <a:off x="6096000" y="1413945"/>
            <a:ext cx="5845629" cy="2253343"/>
          </a:xfrm>
          <a:prstGeom prst="rect">
            <a:avLst/>
          </a:prstGeom>
          <a:effectLst>
            <a:outerShdw blurRad="50800" dist="38100" dir="2700000">
              <a:srgbClr val="000000">
                <a:alpha val="40000"/>
              </a:srgbClr>
            </a:outerShdw>
          </a:effectLst>
        </p:spPr>
      </p:pic>
      <p:sp>
        <p:nvSpPr>
          <p:cNvPr id="6" name="TextBox 5">
            <a:extLst>
              <a:ext uri="{FF2B5EF4-FFF2-40B4-BE49-F238E27FC236}">
                <a16:creationId xmlns:a16="http://schemas.microsoft.com/office/drawing/2014/main" id="{730D4041-547B-8E51-E376-FB14FE6AAB4C}"/>
              </a:ext>
            </a:extLst>
          </p:cNvPr>
          <p:cNvSpPr txBox="1"/>
          <p:nvPr/>
        </p:nvSpPr>
        <p:spPr>
          <a:xfrm>
            <a:off x="235065" y="538391"/>
            <a:ext cx="507379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Calibri"/>
                <a:ea typeface="Calibri"/>
                <a:cs typeface="Calibri"/>
              </a:rPr>
              <a:t>Other factors related to the ways a driver learns about EVs had influence on purchase or lease decisions</a:t>
            </a:r>
          </a:p>
        </p:txBody>
      </p:sp>
      <p:pic>
        <p:nvPicPr>
          <p:cNvPr id="3" name="Picture 2" descr="A black and blue text&#10;&#10;AI-generated content may be incorrect.">
            <a:extLst>
              <a:ext uri="{FF2B5EF4-FFF2-40B4-BE49-F238E27FC236}">
                <a16:creationId xmlns:a16="http://schemas.microsoft.com/office/drawing/2014/main" id="{ABDDE092-7FBE-464D-7459-F859759E2D08}"/>
              </a:ext>
            </a:extLst>
          </p:cNvPr>
          <p:cNvPicPr>
            <a:picLocks noChangeAspect="1"/>
          </p:cNvPicPr>
          <p:nvPr/>
        </p:nvPicPr>
        <p:blipFill>
          <a:blip r:embed="rId4"/>
          <a:stretch>
            <a:fillRect/>
          </a:stretch>
        </p:blipFill>
        <p:spPr>
          <a:xfrm>
            <a:off x="10016434" y="6075431"/>
            <a:ext cx="2009914" cy="549138"/>
          </a:xfrm>
          <a:prstGeom prst="rect">
            <a:avLst/>
          </a:prstGeom>
        </p:spPr>
      </p:pic>
      <p:pic>
        <p:nvPicPr>
          <p:cNvPr id="8" name="Picture 7" descr="A logo with a black background&#10;&#10;AI-generated content may be incorrect.">
            <a:extLst>
              <a:ext uri="{FF2B5EF4-FFF2-40B4-BE49-F238E27FC236}">
                <a16:creationId xmlns:a16="http://schemas.microsoft.com/office/drawing/2014/main" id="{83F74692-8E9A-1EB1-ADF2-0B4F964AC484}"/>
              </a:ext>
            </a:extLst>
          </p:cNvPr>
          <p:cNvPicPr>
            <a:picLocks noChangeAspect="1"/>
          </p:cNvPicPr>
          <p:nvPr/>
        </p:nvPicPr>
        <p:blipFill>
          <a:blip r:embed="rId5"/>
          <a:stretch>
            <a:fillRect/>
          </a:stretch>
        </p:blipFill>
        <p:spPr>
          <a:xfrm>
            <a:off x="8589065" y="5685320"/>
            <a:ext cx="1430131" cy="1075359"/>
          </a:xfrm>
          <a:prstGeom prst="rect">
            <a:avLst/>
          </a:prstGeom>
        </p:spPr>
      </p:pic>
    </p:spTree>
    <p:extLst>
      <p:ext uri="{BB962C8B-B14F-4D97-AF65-F5344CB8AC3E}">
        <p14:creationId xmlns:p14="http://schemas.microsoft.com/office/powerpoint/2010/main" val="316066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72898-0AC6-C1D1-3104-9EEF13EB43F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6ED362D-E372-3709-7C66-160FD0D2C26E}"/>
              </a:ext>
            </a:extLst>
          </p:cNvPr>
          <p:cNvSpPr txBox="1"/>
          <p:nvPr/>
        </p:nvSpPr>
        <p:spPr>
          <a:xfrm>
            <a:off x="268081" y="2073310"/>
            <a:ext cx="5071533" cy="42791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endParaRPr lang="en-US" dirty="0">
              <a:highlight>
                <a:srgbClr val="FFFFFF"/>
              </a:highlight>
              <a:latin typeface="Segoe UI"/>
              <a:cs typeface="Segoe UI"/>
            </a:endParaRPr>
          </a:p>
          <a:p>
            <a:pPr>
              <a:lnSpc>
                <a:spcPct val="90000"/>
              </a:lnSpc>
              <a:spcBef>
                <a:spcPts val="1000"/>
              </a:spcBef>
            </a:pPr>
            <a:r>
              <a:rPr lang="en-US" b="1" dirty="0">
                <a:highlight>
                  <a:srgbClr val="FFFFFF"/>
                </a:highlight>
                <a:latin typeface="Calibri"/>
                <a:ea typeface="Calibri"/>
                <a:cs typeface="Calibri"/>
              </a:rPr>
              <a:t>What was common among drivers?</a:t>
            </a:r>
            <a:endParaRPr lang="en-US" b="1" dirty="0">
              <a:latin typeface="Calibri"/>
              <a:ea typeface="Calibri"/>
              <a:cs typeface="Calibri"/>
            </a:endParaRPr>
          </a:p>
          <a:p>
            <a:pPr marL="285750" indent="-285750">
              <a:spcBef>
                <a:spcPts val="1000"/>
              </a:spcBef>
              <a:buFont typeface="Arial"/>
              <a:buChar char="•"/>
            </a:pPr>
            <a:r>
              <a:rPr lang="en-US" dirty="0">
                <a:highlight>
                  <a:srgbClr val="FFFFFF"/>
                </a:highlight>
                <a:latin typeface="Calibri"/>
                <a:ea typeface="Calibri"/>
                <a:cs typeface="Calibri"/>
              </a:rPr>
              <a:t>Both Tesla drivers and other BEV drivers indicated that the number of chargers available did have some level of influence on their decision to purchase or lease their EV</a:t>
            </a:r>
            <a:r>
              <a:rPr lang="en-US" dirty="0">
                <a:latin typeface="Calibri"/>
                <a:ea typeface="Calibri"/>
                <a:cs typeface="Calibri"/>
              </a:rPr>
              <a:t>.</a:t>
            </a:r>
          </a:p>
          <a:p>
            <a:pPr marL="285750" indent="-285750">
              <a:spcBef>
                <a:spcPts val="1000"/>
              </a:spcBef>
              <a:buFont typeface="Arial"/>
              <a:buChar char="•"/>
            </a:pPr>
            <a:endParaRPr lang="en-US" dirty="0">
              <a:highlight>
                <a:srgbClr val="FFFF00"/>
              </a:highlight>
              <a:latin typeface="Calibri" panose="020F0502020204030204" pitchFamily="34" charset="0"/>
              <a:ea typeface="+mn-lt"/>
              <a:cs typeface="Calibri" panose="020F0502020204030204" pitchFamily="34" charset="0"/>
            </a:endParaRPr>
          </a:p>
          <a:p>
            <a:pPr>
              <a:spcBef>
                <a:spcPts val="1000"/>
              </a:spcBef>
            </a:pPr>
            <a:r>
              <a:rPr lang="en-US" b="1" dirty="0">
                <a:latin typeface="Calibri"/>
                <a:ea typeface="+mn-lt"/>
                <a:cs typeface="Calibri"/>
              </a:rPr>
              <a:t>What was different among drivers?</a:t>
            </a:r>
            <a:endParaRPr lang="en-US" b="1" dirty="0">
              <a:latin typeface="Calibri"/>
              <a:ea typeface="Calibri"/>
              <a:cs typeface="Calibri"/>
            </a:endParaRPr>
          </a:p>
          <a:p>
            <a:pPr marL="285750" indent="-285750">
              <a:spcBef>
                <a:spcPts val="1000"/>
              </a:spcBef>
              <a:buFont typeface="Arial"/>
              <a:buChar char="•"/>
            </a:pPr>
            <a:r>
              <a:rPr lang="en-US" dirty="0">
                <a:latin typeface="Calibri"/>
                <a:ea typeface="Calibri"/>
                <a:cs typeface="Calibri"/>
              </a:rPr>
              <a:t>The number of chargers available had a greater influence on Tesla drivers in their decision to purchase or lease their EV than on other BEV drivers. </a:t>
            </a:r>
            <a:r>
              <a:rPr lang="en-US" b="1" u="sng" dirty="0">
                <a:latin typeface="Calibri"/>
                <a:ea typeface="Calibri"/>
                <a:cs typeface="Calibri"/>
              </a:rPr>
              <a:t>Nearly half</a:t>
            </a:r>
            <a:r>
              <a:rPr lang="en-US" b="1" dirty="0">
                <a:latin typeface="Calibri"/>
                <a:ea typeface="Calibri"/>
                <a:cs typeface="Calibri"/>
              </a:rPr>
              <a:t> of Tesla drivers indicated they were influenced to a great extent</a:t>
            </a:r>
            <a:r>
              <a:rPr lang="en-US" dirty="0">
                <a:latin typeface="Calibri"/>
                <a:ea typeface="Calibri"/>
                <a:cs typeface="Calibri"/>
              </a:rPr>
              <a:t>.</a:t>
            </a:r>
          </a:p>
        </p:txBody>
      </p:sp>
      <p:pic>
        <p:nvPicPr>
          <p:cNvPr id="5" name="Picture 4" descr="A graph by driver type that to what degree the number of available chargers influenced their decision to purchase or lease EV model.">
            <a:extLst>
              <a:ext uri="{FF2B5EF4-FFF2-40B4-BE49-F238E27FC236}">
                <a16:creationId xmlns:a16="http://schemas.microsoft.com/office/drawing/2014/main" id="{8ACF3DDE-AD2C-278C-A765-0E12AA5D2E38}"/>
              </a:ext>
            </a:extLst>
          </p:cNvPr>
          <p:cNvPicPr>
            <a:picLocks noChangeAspect="1"/>
          </p:cNvPicPr>
          <p:nvPr/>
        </p:nvPicPr>
        <p:blipFill>
          <a:blip r:embed="rId3"/>
          <a:stretch>
            <a:fillRect/>
          </a:stretch>
        </p:blipFill>
        <p:spPr>
          <a:xfrm>
            <a:off x="5975398" y="577416"/>
            <a:ext cx="5982236" cy="4800600"/>
          </a:xfrm>
          <a:prstGeom prst="rect">
            <a:avLst/>
          </a:prstGeom>
          <a:effectLst>
            <a:outerShdw blurRad="50800" dist="38100" dir="2700000">
              <a:srgbClr val="000000">
                <a:alpha val="40000"/>
              </a:srgbClr>
            </a:outerShdw>
          </a:effectLst>
        </p:spPr>
      </p:pic>
      <p:sp>
        <p:nvSpPr>
          <p:cNvPr id="6" name="TextBox 5">
            <a:extLst>
              <a:ext uri="{FF2B5EF4-FFF2-40B4-BE49-F238E27FC236}">
                <a16:creationId xmlns:a16="http://schemas.microsoft.com/office/drawing/2014/main" id="{64E40589-B004-447C-0AE8-724865146B9F}"/>
              </a:ext>
            </a:extLst>
          </p:cNvPr>
          <p:cNvSpPr txBox="1"/>
          <p:nvPr/>
        </p:nvSpPr>
        <p:spPr>
          <a:xfrm>
            <a:off x="235744" y="473869"/>
            <a:ext cx="538638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highlight>
                  <a:srgbClr val="FFFFFF"/>
                </a:highlight>
                <a:latin typeface="Calibri"/>
              </a:rPr>
              <a:t>In addition, charger availability impacted driver's model choice when considering purchase or lease of their EV</a:t>
            </a:r>
            <a:endParaRPr lang="en-US" sz="2800" dirty="0"/>
          </a:p>
        </p:txBody>
      </p:sp>
      <p:pic>
        <p:nvPicPr>
          <p:cNvPr id="3" name="Picture 2" descr="A black and blue text&#10;&#10;AI-generated content may be incorrect.">
            <a:extLst>
              <a:ext uri="{FF2B5EF4-FFF2-40B4-BE49-F238E27FC236}">
                <a16:creationId xmlns:a16="http://schemas.microsoft.com/office/drawing/2014/main" id="{9B88D2F7-271C-3DF1-D94B-CE19BCE693D1}"/>
              </a:ext>
            </a:extLst>
          </p:cNvPr>
          <p:cNvPicPr>
            <a:picLocks noChangeAspect="1"/>
          </p:cNvPicPr>
          <p:nvPr/>
        </p:nvPicPr>
        <p:blipFill>
          <a:blip r:embed="rId4"/>
          <a:stretch>
            <a:fillRect/>
          </a:stretch>
        </p:blipFill>
        <p:spPr>
          <a:xfrm>
            <a:off x="10016434" y="6075431"/>
            <a:ext cx="2009914" cy="549138"/>
          </a:xfrm>
          <a:prstGeom prst="rect">
            <a:avLst/>
          </a:prstGeom>
        </p:spPr>
      </p:pic>
      <p:pic>
        <p:nvPicPr>
          <p:cNvPr id="8" name="Picture 7" descr="A logo with a black background&#10;&#10;AI-generated content may be incorrect.">
            <a:extLst>
              <a:ext uri="{FF2B5EF4-FFF2-40B4-BE49-F238E27FC236}">
                <a16:creationId xmlns:a16="http://schemas.microsoft.com/office/drawing/2014/main" id="{0C1FF512-92F9-C794-8A1C-B3C0F890D118}"/>
              </a:ext>
            </a:extLst>
          </p:cNvPr>
          <p:cNvPicPr>
            <a:picLocks noChangeAspect="1"/>
          </p:cNvPicPr>
          <p:nvPr/>
        </p:nvPicPr>
        <p:blipFill>
          <a:blip r:embed="rId5"/>
          <a:stretch>
            <a:fillRect/>
          </a:stretch>
        </p:blipFill>
        <p:spPr>
          <a:xfrm>
            <a:off x="8589065" y="5817842"/>
            <a:ext cx="1430131" cy="1075359"/>
          </a:xfrm>
          <a:prstGeom prst="rect">
            <a:avLst/>
          </a:prstGeom>
        </p:spPr>
      </p:pic>
    </p:spTree>
    <p:extLst>
      <p:ext uri="{BB962C8B-B14F-4D97-AF65-F5344CB8AC3E}">
        <p14:creationId xmlns:p14="http://schemas.microsoft.com/office/powerpoint/2010/main" val="2233483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14B9E2-A139-C5F9-4491-F6459A4E0E93}"/>
              </a:ext>
            </a:extLst>
          </p:cNvPr>
          <p:cNvSpPr txBox="1"/>
          <p:nvPr/>
        </p:nvSpPr>
        <p:spPr>
          <a:xfrm>
            <a:off x="235066" y="2152080"/>
            <a:ext cx="5071533" cy="31711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endParaRPr lang="en-US" dirty="0">
              <a:highlight>
                <a:srgbClr val="FFFFFF"/>
              </a:highlight>
              <a:latin typeface="Segoe UI"/>
              <a:cs typeface="Segoe UI"/>
            </a:endParaRPr>
          </a:p>
          <a:p>
            <a:pPr>
              <a:lnSpc>
                <a:spcPct val="90000"/>
              </a:lnSpc>
              <a:spcBef>
                <a:spcPts val="1000"/>
              </a:spcBef>
            </a:pPr>
            <a:r>
              <a:rPr lang="en-US" b="1" dirty="0">
                <a:highlight>
                  <a:srgbClr val="FFFFFF"/>
                </a:highlight>
                <a:latin typeface="Calibri"/>
                <a:ea typeface="Calibri"/>
                <a:cs typeface="Calibri"/>
              </a:rPr>
              <a:t>What was common among drivers?</a:t>
            </a:r>
            <a:endParaRPr lang="en-US" b="1" dirty="0">
              <a:latin typeface="Calibri"/>
              <a:ea typeface="Calibri"/>
              <a:cs typeface="Calibri"/>
            </a:endParaRPr>
          </a:p>
          <a:p>
            <a:pPr marL="285750" indent="-285750">
              <a:spcBef>
                <a:spcPts val="1000"/>
              </a:spcBef>
              <a:buFont typeface="Arial"/>
              <a:buChar char="•"/>
            </a:pPr>
            <a:r>
              <a:rPr lang="en-US" dirty="0">
                <a:highlight>
                  <a:srgbClr val="FFFFFF"/>
                </a:highlight>
                <a:latin typeface="Calibri"/>
                <a:ea typeface="Calibri"/>
                <a:cs typeface="Calibri"/>
              </a:rPr>
              <a:t>Both groups have a high number of drivers who have access to home charging.</a:t>
            </a:r>
            <a:endParaRPr lang="en-US" dirty="0">
              <a:latin typeface="Calibri"/>
              <a:ea typeface="Calibri"/>
              <a:cs typeface="Calibri"/>
            </a:endParaRPr>
          </a:p>
          <a:p>
            <a:pPr marL="285750" indent="-285750">
              <a:spcBef>
                <a:spcPts val="1000"/>
              </a:spcBef>
              <a:buFont typeface="Arial"/>
              <a:buChar char="•"/>
            </a:pPr>
            <a:endParaRPr lang="en-US" dirty="0">
              <a:highlight>
                <a:srgbClr val="FFFF00"/>
              </a:highlight>
              <a:latin typeface="Calibri" panose="020F0502020204030204" pitchFamily="34" charset="0"/>
              <a:ea typeface="+mn-lt"/>
              <a:cs typeface="Calibri" panose="020F0502020204030204" pitchFamily="34" charset="0"/>
            </a:endParaRPr>
          </a:p>
          <a:p>
            <a:pPr>
              <a:spcBef>
                <a:spcPts val="1000"/>
              </a:spcBef>
            </a:pPr>
            <a:r>
              <a:rPr lang="en-US" b="1" dirty="0">
                <a:latin typeface="Calibri"/>
                <a:ea typeface="+mn-lt"/>
                <a:cs typeface="Calibri"/>
              </a:rPr>
              <a:t>What was different among drivers?</a:t>
            </a:r>
            <a:endParaRPr lang="en-US" b="1" dirty="0">
              <a:latin typeface="Calibri"/>
              <a:ea typeface="Calibri"/>
              <a:cs typeface="Calibri"/>
            </a:endParaRPr>
          </a:p>
          <a:p>
            <a:pPr marL="285750" indent="-285750">
              <a:spcBef>
                <a:spcPts val="1000"/>
              </a:spcBef>
              <a:buFont typeface="Arial"/>
              <a:buChar char="•"/>
            </a:pPr>
            <a:r>
              <a:rPr lang="en-US" dirty="0">
                <a:latin typeface="Calibri"/>
                <a:ea typeface="Calibri"/>
                <a:cs typeface="Calibri"/>
              </a:rPr>
              <a:t>A greater number of Tesla drivers indicated that they have access near their home and enroute to other locations over other BEV drivers.</a:t>
            </a:r>
          </a:p>
        </p:txBody>
      </p:sp>
      <p:pic>
        <p:nvPicPr>
          <p:cNvPr id="6" name="Picture 5" descr="A screenshot of a graph&#10;&#10;AI-generated content may be incorrect.">
            <a:extLst>
              <a:ext uri="{FF2B5EF4-FFF2-40B4-BE49-F238E27FC236}">
                <a16:creationId xmlns:a16="http://schemas.microsoft.com/office/drawing/2014/main" id="{A79E0362-B4EF-47F7-AC3F-8CB591329133}"/>
              </a:ext>
            </a:extLst>
          </p:cNvPr>
          <p:cNvPicPr>
            <a:picLocks noChangeAspect="1"/>
          </p:cNvPicPr>
          <p:nvPr/>
        </p:nvPicPr>
        <p:blipFill>
          <a:blip r:embed="rId3"/>
          <a:stretch>
            <a:fillRect/>
          </a:stretch>
        </p:blipFill>
        <p:spPr>
          <a:xfrm>
            <a:off x="5467394" y="708576"/>
            <a:ext cx="6243342" cy="4840634"/>
          </a:xfrm>
          <a:prstGeom prst="rect">
            <a:avLst/>
          </a:prstGeom>
          <a:effectLst>
            <a:outerShdw blurRad="50800" dist="38100" dir="2700000">
              <a:srgbClr val="000000">
                <a:alpha val="40000"/>
              </a:srgbClr>
            </a:outerShdw>
          </a:effectLst>
        </p:spPr>
      </p:pic>
      <p:sp>
        <p:nvSpPr>
          <p:cNvPr id="8" name="TextBox 7">
            <a:extLst>
              <a:ext uri="{FF2B5EF4-FFF2-40B4-BE49-F238E27FC236}">
                <a16:creationId xmlns:a16="http://schemas.microsoft.com/office/drawing/2014/main" id="{56A1B4BA-8A6E-2634-DE73-F5E6A151F4C5}"/>
              </a:ext>
            </a:extLst>
          </p:cNvPr>
          <p:cNvSpPr txBox="1"/>
          <p:nvPr/>
        </p:nvSpPr>
        <p:spPr>
          <a:xfrm>
            <a:off x="5467394" y="341628"/>
            <a:ext cx="63317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Access to EV Charging Source by Driver Type</a:t>
            </a:r>
            <a:endParaRPr lang="en-US"/>
          </a:p>
        </p:txBody>
      </p:sp>
      <p:sp>
        <p:nvSpPr>
          <p:cNvPr id="9" name="TextBox 8">
            <a:extLst>
              <a:ext uri="{FF2B5EF4-FFF2-40B4-BE49-F238E27FC236}">
                <a16:creationId xmlns:a16="http://schemas.microsoft.com/office/drawing/2014/main" id="{7224DB67-E073-D99E-554D-4E8A64A2A89C}"/>
              </a:ext>
            </a:extLst>
          </p:cNvPr>
          <p:cNvSpPr txBox="1"/>
          <p:nvPr/>
        </p:nvSpPr>
        <p:spPr>
          <a:xfrm>
            <a:off x="235066" y="400849"/>
            <a:ext cx="507825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Calibri"/>
                <a:ea typeface="Calibri"/>
                <a:cs typeface="Calibri"/>
              </a:rPr>
              <a:t>When asked about access to charging, Tesla drivers and other BEV drivers indicated varied levels of access</a:t>
            </a:r>
            <a:endParaRPr lang="en-US" sz="2800" dirty="0">
              <a:latin typeface="Calibri"/>
              <a:ea typeface="Calibri"/>
              <a:cs typeface="Calibri"/>
            </a:endParaRPr>
          </a:p>
        </p:txBody>
      </p:sp>
      <p:pic>
        <p:nvPicPr>
          <p:cNvPr id="3" name="Picture 2" descr="A black and blue text&#10;&#10;AI-generated content may be incorrect.">
            <a:extLst>
              <a:ext uri="{FF2B5EF4-FFF2-40B4-BE49-F238E27FC236}">
                <a16:creationId xmlns:a16="http://schemas.microsoft.com/office/drawing/2014/main" id="{389A5EC4-1941-F6DC-88D9-3D265DC5CC4F}"/>
              </a:ext>
            </a:extLst>
          </p:cNvPr>
          <p:cNvPicPr>
            <a:picLocks noChangeAspect="1"/>
          </p:cNvPicPr>
          <p:nvPr/>
        </p:nvPicPr>
        <p:blipFill>
          <a:blip r:embed="rId4"/>
          <a:stretch>
            <a:fillRect/>
          </a:stretch>
        </p:blipFill>
        <p:spPr>
          <a:xfrm>
            <a:off x="10016434" y="6075431"/>
            <a:ext cx="2009914" cy="549138"/>
          </a:xfrm>
          <a:prstGeom prst="rect">
            <a:avLst/>
          </a:prstGeom>
        </p:spPr>
      </p:pic>
      <p:pic>
        <p:nvPicPr>
          <p:cNvPr id="5" name="Picture 4" descr="A logo with a black background&#10;&#10;AI-generated content may be incorrect.">
            <a:extLst>
              <a:ext uri="{FF2B5EF4-FFF2-40B4-BE49-F238E27FC236}">
                <a16:creationId xmlns:a16="http://schemas.microsoft.com/office/drawing/2014/main" id="{23C76EA9-C001-E8FE-E4E9-3DD7086BC2BC}"/>
              </a:ext>
            </a:extLst>
          </p:cNvPr>
          <p:cNvPicPr>
            <a:picLocks noChangeAspect="1"/>
          </p:cNvPicPr>
          <p:nvPr/>
        </p:nvPicPr>
        <p:blipFill>
          <a:blip r:embed="rId5"/>
          <a:stretch>
            <a:fillRect/>
          </a:stretch>
        </p:blipFill>
        <p:spPr>
          <a:xfrm>
            <a:off x="8589065" y="5817842"/>
            <a:ext cx="1430131" cy="1075359"/>
          </a:xfrm>
          <a:prstGeom prst="rect">
            <a:avLst/>
          </a:prstGeom>
        </p:spPr>
      </p:pic>
      <p:sp>
        <p:nvSpPr>
          <p:cNvPr id="4" name="TextBox 3">
            <a:extLst>
              <a:ext uri="{FF2B5EF4-FFF2-40B4-BE49-F238E27FC236}">
                <a16:creationId xmlns:a16="http://schemas.microsoft.com/office/drawing/2014/main" id="{21EA6A93-FCB5-DDAE-7963-4EE808DA3CD2}"/>
              </a:ext>
            </a:extLst>
          </p:cNvPr>
          <p:cNvSpPr txBox="1"/>
          <p:nvPr/>
        </p:nvSpPr>
        <p:spPr>
          <a:xfrm>
            <a:off x="5400719" y="5587009"/>
            <a:ext cx="6157661" cy="461665"/>
          </a:xfrm>
          <a:prstGeom prst="rect">
            <a:avLst/>
          </a:prstGeom>
          <a:noFill/>
        </p:spPr>
        <p:txBody>
          <a:bodyPr wrap="square" rtlCol="0">
            <a:spAutoFit/>
          </a:bodyPr>
          <a:lstStyle/>
          <a:p>
            <a:r>
              <a:rPr lang="en-US" sz="1200" b="1">
                <a:latin typeface="Calibri" panose="020F0502020204030204" pitchFamily="34" charset="0"/>
                <a:cs typeface="Calibri" panose="020F0502020204030204" pitchFamily="34" charset="0"/>
              </a:rPr>
              <a:t>Table reflects percentage (sums down by each level of charging access) among participating Tesla and Other BEV drivers.</a:t>
            </a:r>
            <a:endParaRPr lang="en-US"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8073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D5B34-F1EA-6637-2D13-53FEC2121E2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E35A3EA-C189-3ED9-C5F0-132C62FD2570}"/>
              </a:ext>
            </a:extLst>
          </p:cNvPr>
          <p:cNvSpPr txBox="1"/>
          <p:nvPr/>
        </p:nvSpPr>
        <p:spPr>
          <a:xfrm>
            <a:off x="235744" y="2045610"/>
            <a:ext cx="5071533" cy="4029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b="1" dirty="0">
                <a:highlight>
                  <a:srgbClr val="FFFFFF"/>
                </a:highlight>
                <a:latin typeface="Calibri"/>
                <a:ea typeface="Calibri"/>
                <a:cs typeface="Calibri"/>
              </a:rPr>
              <a:t>What was common among drivers?</a:t>
            </a:r>
            <a:endParaRPr lang="en-US" b="1" dirty="0">
              <a:latin typeface="Calibri"/>
              <a:ea typeface="Calibri"/>
              <a:cs typeface="Calibri"/>
            </a:endParaRPr>
          </a:p>
          <a:p>
            <a:pPr marL="285750" indent="-285750">
              <a:spcBef>
                <a:spcPts val="1000"/>
              </a:spcBef>
              <a:buFont typeface="Arial"/>
              <a:buChar char="•"/>
            </a:pPr>
            <a:r>
              <a:rPr lang="en-US" dirty="0">
                <a:highlight>
                  <a:srgbClr val="FFFFFF"/>
                </a:highlight>
                <a:latin typeface="Calibri"/>
                <a:ea typeface="Calibri"/>
                <a:cs typeface="Calibri"/>
              </a:rPr>
              <a:t>Both groups ranked very low their perception that the cost to purchase </a:t>
            </a:r>
            <a:r>
              <a:rPr lang="en-US" dirty="0">
                <a:latin typeface="Calibri"/>
                <a:ea typeface="Calibri"/>
                <a:cs typeface="Calibri"/>
              </a:rPr>
              <a:t>their EV was less than expected.</a:t>
            </a:r>
          </a:p>
          <a:p>
            <a:pPr marL="285750" indent="-285750">
              <a:spcBef>
                <a:spcPts val="1000"/>
              </a:spcBef>
              <a:buFont typeface="Arial"/>
              <a:buChar char="•"/>
            </a:pPr>
            <a:endParaRPr lang="en-US" dirty="0">
              <a:latin typeface="Calibri" panose="020F0502020204030204" pitchFamily="34" charset="0"/>
              <a:ea typeface="+mn-lt"/>
              <a:cs typeface="Calibri" panose="020F0502020204030204" pitchFamily="34" charset="0"/>
            </a:endParaRPr>
          </a:p>
          <a:p>
            <a:pPr>
              <a:spcBef>
                <a:spcPts val="1000"/>
              </a:spcBef>
            </a:pPr>
            <a:r>
              <a:rPr lang="en-US" b="1" dirty="0">
                <a:latin typeface="Calibri"/>
                <a:ea typeface="+mn-lt"/>
                <a:cs typeface="Calibri"/>
              </a:rPr>
              <a:t>What was different among drivers?</a:t>
            </a:r>
            <a:endParaRPr lang="en-US" b="1" dirty="0">
              <a:latin typeface="Calibri"/>
              <a:ea typeface="Calibri"/>
              <a:cs typeface="Calibri"/>
            </a:endParaRPr>
          </a:p>
          <a:p>
            <a:pPr marL="285750" indent="-285750">
              <a:spcBef>
                <a:spcPts val="1000"/>
              </a:spcBef>
              <a:buFont typeface="Arial"/>
              <a:buChar char="•"/>
            </a:pPr>
            <a:r>
              <a:rPr lang="en-US" dirty="0">
                <a:latin typeface="Calibri"/>
                <a:ea typeface="Calibri"/>
                <a:cs typeface="Calibri"/>
              </a:rPr>
              <a:t>Tesla drivers indicated at a higher percentage than other BEV drivers that the cost to purchase was the same as expected.</a:t>
            </a:r>
          </a:p>
          <a:p>
            <a:pPr marL="285750" indent="-285750">
              <a:spcBef>
                <a:spcPts val="1000"/>
              </a:spcBef>
              <a:buFont typeface="Arial"/>
              <a:buChar char="•"/>
            </a:pPr>
            <a:r>
              <a:rPr lang="en-US" dirty="0">
                <a:latin typeface="Calibri"/>
                <a:ea typeface="Calibri"/>
                <a:cs typeface="Calibri"/>
              </a:rPr>
              <a:t>Other BEV drivers indicated at a higher percentage than Tesla drivers that the cost to purchase was more than expected.</a:t>
            </a:r>
          </a:p>
        </p:txBody>
      </p:sp>
      <p:sp>
        <p:nvSpPr>
          <p:cNvPr id="6" name="TextBox 5">
            <a:extLst>
              <a:ext uri="{FF2B5EF4-FFF2-40B4-BE49-F238E27FC236}">
                <a16:creationId xmlns:a16="http://schemas.microsoft.com/office/drawing/2014/main" id="{BCAB45A6-EA5D-397E-DD0F-16B99801EFD0}"/>
              </a:ext>
            </a:extLst>
          </p:cNvPr>
          <p:cNvSpPr txBox="1"/>
          <p:nvPr/>
        </p:nvSpPr>
        <p:spPr>
          <a:xfrm>
            <a:off x="235744" y="402431"/>
            <a:ext cx="533820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0000"/>
                </a:solidFill>
                <a:highlight>
                  <a:srgbClr val="FFFFFF"/>
                </a:highlight>
                <a:latin typeface="Calibri"/>
              </a:rPr>
              <a:t>When asked about their cost to purchase, Tesla drivers and other BEV drivers had mixed perceptions</a:t>
            </a:r>
            <a:endParaRPr lang="en-US" sz="2800" dirty="0">
              <a:solidFill>
                <a:srgbClr val="000000"/>
              </a:solidFill>
              <a:highlight>
                <a:srgbClr val="FFFFFF"/>
              </a:highlight>
              <a:latin typeface="Calibri"/>
            </a:endParaRPr>
          </a:p>
          <a:p>
            <a:endParaRPr lang="en-US" sz="2800" b="1" dirty="0">
              <a:solidFill>
                <a:srgbClr val="354050"/>
              </a:solidFill>
              <a:highlight>
                <a:srgbClr val="FFFFFF"/>
              </a:highlight>
              <a:latin typeface="Calibri"/>
              <a:ea typeface="Calibri"/>
              <a:cs typeface="Calibri"/>
            </a:endParaRPr>
          </a:p>
        </p:txBody>
      </p:sp>
      <p:pic>
        <p:nvPicPr>
          <p:cNvPr id="4" name="Picture 3" descr="A black and blue text&#10;&#10;AI-generated content may be incorrect.">
            <a:extLst>
              <a:ext uri="{FF2B5EF4-FFF2-40B4-BE49-F238E27FC236}">
                <a16:creationId xmlns:a16="http://schemas.microsoft.com/office/drawing/2014/main" id="{106277FC-E89B-C0F8-F642-CFD93DA35635}"/>
              </a:ext>
            </a:extLst>
          </p:cNvPr>
          <p:cNvPicPr>
            <a:picLocks noChangeAspect="1"/>
          </p:cNvPicPr>
          <p:nvPr/>
        </p:nvPicPr>
        <p:blipFill>
          <a:blip r:embed="rId3"/>
          <a:stretch>
            <a:fillRect/>
          </a:stretch>
        </p:blipFill>
        <p:spPr>
          <a:xfrm>
            <a:off x="10016434" y="6075431"/>
            <a:ext cx="2009914" cy="549138"/>
          </a:xfrm>
          <a:prstGeom prst="rect">
            <a:avLst/>
          </a:prstGeom>
        </p:spPr>
      </p:pic>
      <p:pic>
        <p:nvPicPr>
          <p:cNvPr id="8" name="Picture 7" descr="A logo with a black background&#10;&#10;AI-generated content may be incorrect.">
            <a:extLst>
              <a:ext uri="{FF2B5EF4-FFF2-40B4-BE49-F238E27FC236}">
                <a16:creationId xmlns:a16="http://schemas.microsoft.com/office/drawing/2014/main" id="{02D606F2-625D-14C0-9BED-519364880D8E}"/>
              </a:ext>
            </a:extLst>
          </p:cNvPr>
          <p:cNvPicPr>
            <a:picLocks noChangeAspect="1"/>
          </p:cNvPicPr>
          <p:nvPr/>
        </p:nvPicPr>
        <p:blipFill>
          <a:blip r:embed="rId4"/>
          <a:stretch>
            <a:fillRect/>
          </a:stretch>
        </p:blipFill>
        <p:spPr>
          <a:xfrm>
            <a:off x="8589065" y="5817842"/>
            <a:ext cx="1430131" cy="1075359"/>
          </a:xfrm>
          <a:prstGeom prst="rect">
            <a:avLst/>
          </a:prstGeom>
        </p:spPr>
      </p:pic>
      <p:pic>
        <p:nvPicPr>
          <p:cNvPr id="5" name="Picture 4" descr="A blue circle with text and numbers&#10;&#10;AI-generated content may be incorrect.">
            <a:extLst>
              <a:ext uri="{FF2B5EF4-FFF2-40B4-BE49-F238E27FC236}">
                <a16:creationId xmlns:a16="http://schemas.microsoft.com/office/drawing/2014/main" id="{E13D1853-7FD5-FC84-10BC-12AA8CC24C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6771" y="1219200"/>
            <a:ext cx="6015214" cy="38128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3473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2EFBD-054E-88C5-84E5-E1D940C377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F050F3-9E97-67CB-60FE-E05FE74FC265}"/>
              </a:ext>
            </a:extLst>
          </p:cNvPr>
          <p:cNvSpPr>
            <a:spLocks noGrp="1"/>
          </p:cNvSpPr>
          <p:nvPr>
            <p:ph type="title"/>
          </p:nvPr>
        </p:nvSpPr>
        <p:spPr>
          <a:xfrm>
            <a:off x="1156086" y="1717957"/>
            <a:ext cx="9730783" cy="2116686"/>
          </a:xfrm>
          <a:prstGeom prst="rect">
            <a:avLst/>
          </a:prstGeom>
          <a:noFill/>
          <a:ln>
            <a:noFill/>
            <a:prstDash/>
          </a:ln>
          <a:effectLst/>
        </p:spPr>
        <p:txBody>
          <a:bodyPr rot="0" spcFirstLastPara="0" vertOverflow="overflow" horzOverflow="overflow" vert="horz" wrap="square" lIns="45720" tIns="22860" rIns="45720" bIns="22860" numCol="1" spcCol="0" rtlCol="0" fromWordArt="0" anchor="b" anchorCtr="0" forceAA="0" compatLnSpc="1">
            <a:prstTxWarp prst="textNoShape">
              <a:avLst/>
            </a:prstTxWarp>
            <a:normAutofit fontScale="90000"/>
          </a:bodyPr>
          <a:lstStyle/>
          <a:p>
            <a:pPr>
              <a:spcBef>
                <a:spcPts val="1000"/>
              </a:spcBef>
              <a:defRPr/>
            </a:pPr>
            <a:r>
              <a:rPr lang="en-US" sz="5400">
                <a:latin typeface="Calibri"/>
                <a:ea typeface="Calibri"/>
                <a:cs typeface="Calibri"/>
              </a:rPr>
              <a:t>Ownership Experience Following Purchase or Lease of a CVRP-rebated Vehicle</a:t>
            </a:r>
            <a:br>
              <a:rPr lang="en-US" sz="5400">
                <a:latin typeface="Calibri"/>
                <a:ea typeface="Calibri"/>
                <a:cs typeface="Calibri"/>
              </a:rPr>
            </a:br>
            <a:r>
              <a:rPr lang="en-US" sz="2700" i="1">
                <a:latin typeface="Calibri"/>
                <a:ea typeface="Calibri"/>
                <a:cs typeface="Calibri"/>
              </a:rPr>
              <a:t>Surveyed CVRP Participants</a:t>
            </a:r>
            <a:br>
              <a:rPr lang="en-US" sz="6600">
                <a:ea typeface="+mn-ea"/>
                <a:cs typeface="Arial"/>
              </a:rPr>
            </a:br>
            <a:endParaRPr lang="en-US" sz="2400" i="1">
              <a:latin typeface="Calibri"/>
              <a:ea typeface="Calibri"/>
              <a:cs typeface="Calibri"/>
            </a:endParaRPr>
          </a:p>
        </p:txBody>
      </p:sp>
    </p:spTree>
    <p:extLst>
      <p:ext uri="{BB962C8B-B14F-4D97-AF65-F5344CB8AC3E}">
        <p14:creationId xmlns:p14="http://schemas.microsoft.com/office/powerpoint/2010/main" val="2093889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AC790B11-0221-47F6-328D-47CEA83FFA90}"/>
              </a:ext>
            </a:extLst>
          </p:cNvPr>
          <p:cNvSpPr txBox="1">
            <a:spLocks/>
          </p:cNvSpPr>
          <p:nvPr/>
        </p:nvSpPr>
        <p:spPr>
          <a:xfrm>
            <a:off x="140495" y="2811521"/>
            <a:ext cx="5440562" cy="2707536"/>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7">
              <a:lnSpc>
                <a:spcPct val="100000"/>
              </a:lnSpc>
            </a:pPr>
            <a:r>
              <a:rPr lang="en-US" sz="1800" dirty="0">
                <a:solidFill>
                  <a:srgbClr val="000000"/>
                </a:solidFill>
                <a:highlight>
                  <a:srgbClr val="FFFFFF"/>
                </a:highlight>
                <a:latin typeface="Calibri"/>
                <a:ea typeface="Calibri"/>
                <a:cs typeface="Calibri"/>
              </a:rPr>
              <a:t>Negative or very negative experiences were very minimal for all drivers.</a:t>
            </a:r>
          </a:p>
          <a:p>
            <a:pPr defTabSz="914217">
              <a:lnSpc>
                <a:spcPct val="100000"/>
              </a:lnSpc>
            </a:pPr>
            <a:r>
              <a:rPr lang="en-US" sz="1800" dirty="0">
                <a:solidFill>
                  <a:srgbClr val="000000"/>
                </a:solidFill>
                <a:highlight>
                  <a:srgbClr val="FFFFFF"/>
                </a:highlight>
                <a:latin typeface="Calibri"/>
                <a:ea typeface="Calibri"/>
                <a:cs typeface="Calibri"/>
              </a:rPr>
              <a:t>Among responses indicating negative experiences, both Tesla and other BEV drivers ranked their experiences about the same.</a:t>
            </a:r>
            <a:endParaRPr lang="en-US" sz="1800" dirty="0">
              <a:solidFill>
                <a:srgbClr val="000000"/>
              </a:solidFill>
              <a:latin typeface="Calibri"/>
              <a:ea typeface="Calibri"/>
              <a:cs typeface="Calibri"/>
            </a:endParaRPr>
          </a:p>
          <a:p>
            <a:pPr defTabSz="914217">
              <a:lnSpc>
                <a:spcPct val="100000"/>
              </a:lnSpc>
            </a:pPr>
            <a:r>
              <a:rPr lang="en-US" sz="1800" dirty="0">
                <a:solidFill>
                  <a:srgbClr val="000000"/>
                </a:solidFill>
                <a:latin typeface="Calibri"/>
                <a:ea typeface="Calibri"/>
                <a:cs typeface="Calibri"/>
              </a:rPr>
              <a:t>Tesla drivers ranked their experiences in all categories higher than other BEV drivers ranked theirs for both very positive and positive experiences.</a:t>
            </a:r>
          </a:p>
        </p:txBody>
      </p:sp>
      <p:pic>
        <p:nvPicPr>
          <p:cNvPr id="11" name="Picture 10">
            <a:extLst>
              <a:ext uri="{FF2B5EF4-FFF2-40B4-BE49-F238E27FC236}">
                <a16:creationId xmlns:a16="http://schemas.microsoft.com/office/drawing/2014/main" id="{990A0AD0-7A9F-BFE3-1B35-D4831BE2F4F9}"/>
              </a:ext>
            </a:extLst>
          </p:cNvPr>
          <p:cNvPicPr>
            <a:picLocks noChangeAspect="1"/>
          </p:cNvPicPr>
          <p:nvPr/>
        </p:nvPicPr>
        <p:blipFill>
          <a:blip r:embed="rId3"/>
          <a:stretch>
            <a:fillRect/>
          </a:stretch>
        </p:blipFill>
        <p:spPr>
          <a:xfrm>
            <a:off x="5952644" y="156689"/>
            <a:ext cx="5927563" cy="5392521"/>
          </a:xfrm>
          <a:prstGeom prst="rect">
            <a:avLst/>
          </a:prstGeom>
          <a:effectLst>
            <a:outerShdw blurRad="50800" dist="38100" dir="2700000">
              <a:srgbClr val="000000">
                <a:alpha val="40000"/>
              </a:srgbClr>
            </a:outerShdw>
          </a:effectLst>
        </p:spPr>
      </p:pic>
      <p:sp>
        <p:nvSpPr>
          <p:cNvPr id="4" name="TextBox 3">
            <a:extLst>
              <a:ext uri="{FF2B5EF4-FFF2-40B4-BE49-F238E27FC236}">
                <a16:creationId xmlns:a16="http://schemas.microsoft.com/office/drawing/2014/main" id="{D90AC608-7996-3CA7-2B4D-FD27A2892FB0}"/>
              </a:ext>
            </a:extLst>
          </p:cNvPr>
          <p:cNvSpPr txBox="1"/>
          <p:nvPr/>
        </p:nvSpPr>
        <p:spPr>
          <a:xfrm>
            <a:off x="140495" y="247305"/>
            <a:ext cx="525541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highlight>
                  <a:srgbClr val="FFFFFF"/>
                </a:highlight>
                <a:latin typeface="Calibri"/>
                <a:ea typeface="Calibri"/>
                <a:cs typeface="Calibri"/>
              </a:rPr>
              <a:t>Tesla drivers and other BEV drivers indicated different levels of </a:t>
            </a:r>
            <a:r>
              <a:rPr lang="en-US" sz="2800" b="1" dirty="0">
                <a:latin typeface="Calibri"/>
                <a:ea typeface="Calibri"/>
                <a:cs typeface="Calibri"/>
              </a:rPr>
              <a:t>driver satisfaction experiences related to several vehicle-specific ownership factors as an EV owner</a:t>
            </a:r>
            <a:endParaRPr lang="en-US" dirty="0"/>
          </a:p>
        </p:txBody>
      </p:sp>
      <p:pic>
        <p:nvPicPr>
          <p:cNvPr id="3" name="Picture 2" descr="A black and blue text&#10;&#10;AI-generated content may be incorrect.">
            <a:extLst>
              <a:ext uri="{FF2B5EF4-FFF2-40B4-BE49-F238E27FC236}">
                <a16:creationId xmlns:a16="http://schemas.microsoft.com/office/drawing/2014/main" id="{F4219B5A-6542-7CFE-2EA5-DCC190399E20}"/>
              </a:ext>
            </a:extLst>
          </p:cNvPr>
          <p:cNvPicPr>
            <a:picLocks noChangeAspect="1"/>
          </p:cNvPicPr>
          <p:nvPr/>
        </p:nvPicPr>
        <p:blipFill>
          <a:blip r:embed="rId4"/>
          <a:stretch>
            <a:fillRect/>
          </a:stretch>
        </p:blipFill>
        <p:spPr>
          <a:xfrm>
            <a:off x="10016434" y="6075431"/>
            <a:ext cx="2009914" cy="549138"/>
          </a:xfrm>
          <a:prstGeom prst="rect">
            <a:avLst/>
          </a:prstGeom>
        </p:spPr>
      </p:pic>
      <p:pic>
        <p:nvPicPr>
          <p:cNvPr id="6" name="Picture 5" descr="A logo with a black background&#10;&#10;AI-generated content may be incorrect.">
            <a:extLst>
              <a:ext uri="{FF2B5EF4-FFF2-40B4-BE49-F238E27FC236}">
                <a16:creationId xmlns:a16="http://schemas.microsoft.com/office/drawing/2014/main" id="{90F10B48-2182-3A74-0B12-C16E2078A76F}"/>
              </a:ext>
            </a:extLst>
          </p:cNvPr>
          <p:cNvPicPr>
            <a:picLocks noChangeAspect="1"/>
          </p:cNvPicPr>
          <p:nvPr/>
        </p:nvPicPr>
        <p:blipFill>
          <a:blip r:embed="rId5"/>
          <a:stretch>
            <a:fillRect/>
          </a:stretch>
        </p:blipFill>
        <p:spPr>
          <a:xfrm>
            <a:off x="8589065" y="5817842"/>
            <a:ext cx="1430131" cy="1075359"/>
          </a:xfrm>
          <a:prstGeom prst="rect">
            <a:avLst/>
          </a:prstGeom>
        </p:spPr>
      </p:pic>
      <p:sp>
        <p:nvSpPr>
          <p:cNvPr id="2" name="TextBox 1">
            <a:extLst>
              <a:ext uri="{FF2B5EF4-FFF2-40B4-BE49-F238E27FC236}">
                <a16:creationId xmlns:a16="http://schemas.microsoft.com/office/drawing/2014/main" id="{B988A3C2-0616-164C-F728-866A4EC901CA}"/>
              </a:ext>
            </a:extLst>
          </p:cNvPr>
          <p:cNvSpPr txBox="1"/>
          <p:nvPr/>
        </p:nvSpPr>
        <p:spPr>
          <a:xfrm>
            <a:off x="5952644" y="5519057"/>
            <a:ext cx="5958996" cy="461665"/>
          </a:xfrm>
          <a:prstGeom prst="rect">
            <a:avLst/>
          </a:prstGeom>
          <a:noFill/>
        </p:spPr>
        <p:txBody>
          <a:bodyPr wrap="square" rtlCol="0">
            <a:spAutoFit/>
          </a:bodyPr>
          <a:lstStyle/>
          <a:p>
            <a:r>
              <a:rPr lang="en-US" sz="1200" b="1">
                <a:latin typeface="Calibri" panose="020F0502020204030204" pitchFamily="34" charset="0"/>
                <a:cs typeface="Calibri" panose="020F0502020204030204" pitchFamily="34" charset="0"/>
              </a:rPr>
              <a:t>Table reflects level of satisfaction (standalone percentage of total surveyed) for each of 5 factors among participating Tesla and Other BEV drivers.</a:t>
            </a:r>
          </a:p>
        </p:txBody>
      </p:sp>
    </p:spTree>
    <p:extLst>
      <p:ext uri="{BB962C8B-B14F-4D97-AF65-F5344CB8AC3E}">
        <p14:creationId xmlns:p14="http://schemas.microsoft.com/office/powerpoint/2010/main" val="2565440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7C943-99A1-9EC0-D215-A89F4E7C2EE9}"/>
            </a:ext>
          </a:extLst>
        </p:cNvPr>
        <p:cNvGrpSpPr/>
        <p:nvPr/>
      </p:nvGrpSpPr>
      <p:grpSpPr>
        <a:xfrm>
          <a:off x="0" y="0"/>
          <a:ext cx="0" cy="0"/>
          <a:chOff x="0" y="0"/>
          <a:chExt cx="0" cy="0"/>
        </a:xfrm>
      </p:grpSpPr>
      <p:pic>
        <p:nvPicPr>
          <p:cNvPr id="8" name="Picture 7" descr="A graph by driver type showing perception of cost of maintenance for their chosen EV model.">
            <a:extLst>
              <a:ext uri="{FF2B5EF4-FFF2-40B4-BE49-F238E27FC236}">
                <a16:creationId xmlns:a16="http://schemas.microsoft.com/office/drawing/2014/main" id="{FE5A2001-34BA-D35F-5751-D2D25F1B0B84}"/>
              </a:ext>
            </a:extLst>
          </p:cNvPr>
          <p:cNvPicPr>
            <a:picLocks noChangeAspect="1"/>
          </p:cNvPicPr>
          <p:nvPr/>
        </p:nvPicPr>
        <p:blipFill>
          <a:blip r:embed="rId3"/>
          <a:stretch>
            <a:fillRect/>
          </a:stretch>
        </p:blipFill>
        <p:spPr>
          <a:xfrm>
            <a:off x="6107907" y="1076095"/>
            <a:ext cx="5857875" cy="3824748"/>
          </a:xfrm>
          <a:prstGeom prst="rect">
            <a:avLst/>
          </a:prstGeom>
          <a:effectLst>
            <a:outerShdw blurRad="50800" dist="38100" dir="2700000">
              <a:srgbClr val="000000">
                <a:alpha val="40000"/>
              </a:srgbClr>
            </a:outerShdw>
          </a:effectLst>
        </p:spPr>
      </p:pic>
      <p:sp>
        <p:nvSpPr>
          <p:cNvPr id="10" name="TextBox 9">
            <a:extLst>
              <a:ext uri="{FF2B5EF4-FFF2-40B4-BE49-F238E27FC236}">
                <a16:creationId xmlns:a16="http://schemas.microsoft.com/office/drawing/2014/main" id="{1FCAD102-00DD-26AE-9DB4-0689D93B337D}"/>
              </a:ext>
            </a:extLst>
          </p:cNvPr>
          <p:cNvSpPr txBox="1"/>
          <p:nvPr/>
        </p:nvSpPr>
        <p:spPr>
          <a:xfrm>
            <a:off x="235745" y="2616675"/>
            <a:ext cx="5071533" cy="36245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b="1" dirty="0">
                <a:highlight>
                  <a:srgbClr val="FFFFFF"/>
                </a:highlight>
                <a:latin typeface="Calibri"/>
                <a:ea typeface="Calibri"/>
                <a:cs typeface="Calibri"/>
              </a:rPr>
              <a:t>What was common among drivers?</a:t>
            </a:r>
            <a:endParaRPr lang="en-US" b="1" dirty="0">
              <a:latin typeface="Calibri"/>
              <a:ea typeface="Calibri"/>
              <a:cs typeface="Calibri"/>
            </a:endParaRPr>
          </a:p>
          <a:p>
            <a:pPr marL="285750" indent="-285750">
              <a:spcBef>
                <a:spcPts val="1000"/>
              </a:spcBef>
              <a:buFont typeface="Arial"/>
              <a:buChar char="•"/>
            </a:pPr>
            <a:r>
              <a:rPr lang="en-US" dirty="0">
                <a:highlight>
                  <a:srgbClr val="FFFFFF"/>
                </a:highlight>
                <a:latin typeface="Calibri"/>
                <a:ea typeface="Calibri"/>
                <a:cs typeface="Calibri"/>
              </a:rPr>
              <a:t>Both groups ranked very low the perception that the maintenance cost </a:t>
            </a:r>
            <a:r>
              <a:rPr lang="en-US" dirty="0">
                <a:latin typeface="Calibri"/>
                <a:ea typeface="Calibri"/>
                <a:cs typeface="Calibri"/>
              </a:rPr>
              <a:t>of their EV was less than expected.</a:t>
            </a:r>
          </a:p>
          <a:p>
            <a:pPr>
              <a:spcBef>
                <a:spcPts val="1000"/>
              </a:spcBef>
            </a:pPr>
            <a:r>
              <a:rPr lang="en-US" b="1" dirty="0">
                <a:latin typeface="Calibri"/>
                <a:ea typeface="+mn-lt"/>
                <a:cs typeface="Calibri"/>
              </a:rPr>
              <a:t>What was different among drivers?</a:t>
            </a:r>
            <a:endParaRPr lang="en-US" b="1" dirty="0">
              <a:latin typeface="Calibri"/>
              <a:cs typeface="Calibri"/>
            </a:endParaRPr>
          </a:p>
          <a:p>
            <a:pPr marL="285750" indent="-285750">
              <a:spcBef>
                <a:spcPts val="1000"/>
              </a:spcBef>
              <a:buFont typeface="Arial"/>
              <a:buChar char="•"/>
            </a:pPr>
            <a:r>
              <a:rPr lang="en-US" dirty="0">
                <a:latin typeface="Calibri"/>
                <a:ea typeface="Calibri"/>
                <a:cs typeface="Calibri"/>
              </a:rPr>
              <a:t>Other BEV drivers indicated at a higher percentage than Tesla drivers that the cost to maintain their EV was the same as expected.</a:t>
            </a:r>
          </a:p>
          <a:p>
            <a:pPr marL="285750" indent="-285750">
              <a:spcBef>
                <a:spcPts val="1000"/>
              </a:spcBef>
              <a:buFont typeface="Arial"/>
              <a:buChar char="•"/>
            </a:pPr>
            <a:r>
              <a:rPr lang="en-US" dirty="0">
                <a:latin typeface="Calibri"/>
                <a:ea typeface="Calibri"/>
                <a:cs typeface="Calibri"/>
              </a:rPr>
              <a:t>Tesla driver indicated at a higher percentage than other BEV drivers that the cost to maintain their EV was more than expected.</a:t>
            </a:r>
          </a:p>
        </p:txBody>
      </p:sp>
      <p:sp>
        <p:nvSpPr>
          <p:cNvPr id="2" name="TextBox 1">
            <a:extLst>
              <a:ext uri="{FF2B5EF4-FFF2-40B4-BE49-F238E27FC236}">
                <a16:creationId xmlns:a16="http://schemas.microsoft.com/office/drawing/2014/main" id="{9292F21D-ABEC-47CC-CFFC-B4235D14A096}"/>
              </a:ext>
            </a:extLst>
          </p:cNvPr>
          <p:cNvSpPr txBox="1"/>
          <p:nvPr/>
        </p:nvSpPr>
        <p:spPr>
          <a:xfrm>
            <a:off x="235745" y="616743"/>
            <a:ext cx="550357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0000"/>
                </a:solidFill>
                <a:highlight>
                  <a:srgbClr val="FFFFFF"/>
                </a:highlight>
                <a:latin typeface="Calibri"/>
              </a:rPr>
              <a:t>When asked about their EV maintenance cost, Tesla drivers and other BEV driver perceptions were  diverse</a:t>
            </a:r>
            <a:endParaRPr lang="en-US" sz="2800" b="1">
              <a:solidFill>
                <a:srgbClr val="000000"/>
              </a:solidFill>
              <a:highlight>
                <a:srgbClr val="FFFFFF"/>
              </a:highlight>
              <a:latin typeface="Calibri"/>
              <a:ea typeface="Calibri"/>
              <a:cs typeface="Calibri"/>
            </a:endParaRPr>
          </a:p>
        </p:txBody>
      </p:sp>
      <p:pic>
        <p:nvPicPr>
          <p:cNvPr id="4" name="Picture 3" descr="A black and blue text&#10;&#10;AI-generated content may be incorrect.">
            <a:extLst>
              <a:ext uri="{FF2B5EF4-FFF2-40B4-BE49-F238E27FC236}">
                <a16:creationId xmlns:a16="http://schemas.microsoft.com/office/drawing/2014/main" id="{4F06558D-CB27-5210-03E1-1FA7981841EE}"/>
              </a:ext>
            </a:extLst>
          </p:cNvPr>
          <p:cNvPicPr>
            <a:picLocks noChangeAspect="1"/>
          </p:cNvPicPr>
          <p:nvPr/>
        </p:nvPicPr>
        <p:blipFill>
          <a:blip r:embed="rId4"/>
          <a:stretch>
            <a:fillRect/>
          </a:stretch>
        </p:blipFill>
        <p:spPr>
          <a:xfrm>
            <a:off x="10016434" y="6075431"/>
            <a:ext cx="2009914" cy="549138"/>
          </a:xfrm>
          <a:prstGeom prst="rect">
            <a:avLst/>
          </a:prstGeom>
        </p:spPr>
      </p:pic>
      <p:pic>
        <p:nvPicPr>
          <p:cNvPr id="6" name="Picture 5" descr="A logo with a black background&#10;&#10;AI-generated content may be incorrect.">
            <a:extLst>
              <a:ext uri="{FF2B5EF4-FFF2-40B4-BE49-F238E27FC236}">
                <a16:creationId xmlns:a16="http://schemas.microsoft.com/office/drawing/2014/main" id="{122CF03E-DF6D-396F-5A6E-88D8A01623D2}"/>
              </a:ext>
            </a:extLst>
          </p:cNvPr>
          <p:cNvPicPr>
            <a:picLocks noChangeAspect="1"/>
          </p:cNvPicPr>
          <p:nvPr/>
        </p:nvPicPr>
        <p:blipFill>
          <a:blip r:embed="rId5"/>
          <a:stretch>
            <a:fillRect/>
          </a:stretch>
        </p:blipFill>
        <p:spPr>
          <a:xfrm>
            <a:off x="8589065" y="5817842"/>
            <a:ext cx="1430131" cy="1075359"/>
          </a:xfrm>
          <a:prstGeom prst="rect">
            <a:avLst/>
          </a:prstGeom>
        </p:spPr>
      </p:pic>
      <p:sp>
        <p:nvSpPr>
          <p:cNvPr id="3" name="TextBox 2">
            <a:extLst>
              <a:ext uri="{FF2B5EF4-FFF2-40B4-BE49-F238E27FC236}">
                <a16:creationId xmlns:a16="http://schemas.microsoft.com/office/drawing/2014/main" id="{92CC5E8F-CF13-9D35-03F9-A72FA7A90115}"/>
              </a:ext>
            </a:extLst>
          </p:cNvPr>
          <p:cNvSpPr txBox="1"/>
          <p:nvPr/>
        </p:nvSpPr>
        <p:spPr>
          <a:xfrm>
            <a:off x="6065198" y="5319716"/>
            <a:ext cx="5922074" cy="338554"/>
          </a:xfrm>
          <a:prstGeom prst="rect">
            <a:avLst/>
          </a:prstGeom>
          <a:noFill/>
        </p:spPr>
        <p:txBody>
          <a:bodyPr wrap="square" lIns="91440" tIns="45720" rIns="91440" bIns="45720" rtlCol="0" anchor="t">
            <a:spAutoFit/>
          </a:bodyPr>
          <a:lstStyle/>
          <a:p>
            <a:pPr algn="ctr"/>
            <a:r>
              <a:rPr lang="en-US" sz="1600" b="1" u="sng" dirty="0">
                <a:solidFill>
                  <a:srgbClr val="161DF5"/>
                </a:solidFill>
              </a:rPr>
              <a:t> </a:t>
            </a:r>
            <a:r>
              <a:rPr lang="en-US" sz="1600" b="1" dirty="0">
                <a:solidFill>
                  <a:srgbClr val="161DF5"/>
                </a:solidFill>
                <a:hlinkClick r:id="" action="ppaction://noaction">
                  <a:extLst>
                    <a:ext uri="{A12FA001-AC4F-418D-AE19-62706E023703}">
                      <ahyp:hlinkClr xmlns:ahyp="http://schemas.microsoft.com/office/drawing/2018/hyperlinkcolor" val="tx"/>
                    </a:ext>
                  </a:extLst>
                </a:hlinkClick>
              </a:rPr>
              <a:t>Click for maintenance experience details from focus groups.</a:t>
            </a:r>
          </a:p>
        </p:txBody>
      </p:sp>
    </p:spTree>
    <p:extLst>
      <p:ext uri="{BB962C8B-B14F-4D97-AF65-F5344CB8AC3E}">
        <p14:creationId xmlns:p14="http://schemas.microsoft.com/office/powerpoint/2010/main" val="2121390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0FAE8-F3D0-6643-D897-A0961D283B65}"/>
            </a:ext>
          </a:extLst>
        </p:cNvPr>
        <p:cNvGrpSpPr/>
        <p:nvPr/>
      </p:nvGrpSpPr>
      <p:grpSpPr>
        <a:xfrm>
          <a:off x="0" y="0"/>
          <a:ext cx="0" cy="0"/>
          <a:chOff x="0" y="0"/>
          <a:chExt cx="0" cy="0"/>
        </a:xfrm>
      </p:grpSpPr>
      <p:sp>
        <p:nvSpPr>
          <p:cNvPr id="4" name="Text Placeholder 8">
            <a:extLst>
              <a:ext uri="{FF2B5EF4-FFF2-40B4-BE49-F238E27FC236}">
                <a16:creationId xmlns:a16="http://schemas.microsoft.com/office/drawing/2014/main" id="{CD9D467E-FF24-4FB0-F80B-BB1382FDAC84}"/>
              </a:ext>
            </a:extLst>
          </p:cNvPr>
          <p:cNvSpPr txBox="1">
            <a:spLocks/>
          </p:cNvSpPr>
          <p:nvPr/>
        </p:nvSpPr>
        <p:spPr>
          <a:xfrm>
            <a:off x="771181" y="925283"/>
            <a:ext cx="10649638" cy="104003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0000"/>
                </a:solidFill>
                <a:highlight>
                  <a:srgbClr val="FFFFFF"/>
                </a:highlight>
                <a:latin typeface="Calibri"/>
                <a:ea typeface="Calibri"/>
                <a:cs typeface="Calibri"/>
              </a:rPr>
              <a:t>Maintenance realities of Tesla and Other BEV drivers </a:t>
            </a:r>
          </a:p>
          <a:p>
            <a:pPr marL="0" indent="0" algn="ctr">
              <a:buNone/>
            </a:pPr>
            <a:r>
              <a:rPr lang="en-US" b="1" dirty="0">
                <a:solidFill>
                  <a:srgbClr val="000000"/>
                </a:solidFill>
                <a:highlight>
                  <a:srgbClr val="FFFFFF"/>
                </a:highlight>
                <a:latin typeface="Calibri"/>
                <a:ea typeface="Calibri"/>
                <a:cs typeface="Calibri"/>
              </a:rPr>
              <a:t>(Comments from Focus Group)</a:t>
            </a:r>
          </a:p>
          <a:p>
            <a:pPr marL="0" indent="0">
              <a:buNone/>
            </a:pPr>
            <a:endParaRPr lang="en-US" dirty="0">
              <a:solidFill>
                <a:srgbClr val="000000"/>
              </a:solidFill>
              <a:latin typeface="Aptos" panose="020B0004020202020204" pitchFamily="34" charset="0"/>
            </a:endParaRPr>
          </a:p>
          <a:p>
            <a:pPr>
              <a:buFont typeface="Arial"/>
              <a:buChar char="•"/>
            </a:pPr>
            <a:r>
              <a:rPr lang="en-US" sz="1800" dirty="0">
                <a:latin typeface="Calibri"/>
                <a:ea typeface="+mn-lt"/>
                <a:cs typeface="+mn-lt"/>
              </a:rPr>
              <a:t>“I like the convenience of Tesla’s service because they sometimes offer the option of coming to your house to work on things instead of you having to go to a service center.” – </a:t>
            </a:r>
            <a:r>
              <a:rPr lang="en-US" sz="1800" b="1" dirty="0">
                <a:latin typeface="Calibri"/>
                <a:ea typeface="+mn-lt"/>
                <a:cs typeface="+mn-lt"/>
              </a:rPr>
              <a:t>Tesla driver</a:t>
            </a:r>
            <a:endParaRPr lang="en-US" sz="1800" dirty="0">
              <a:latin typeface="Calibri"/>
              <a:ea typeface="+mn-lt"/>
              <a:cs typeface="+mn-lt"/>
            </a:endParaRPr>
          </a:p>
          <a:p>
            <a:pPr>
              <a:buFont typeface="Arial"/>
              <a:buChar char="•"/>
            </a:pPr>
            <a:r>
              <a:rPr lang="en-US" sz="1800" dirty="0">
                <a:latin typeface="Calibri"/>
                <a:ea typeface="+mn-lt"/>
                <a:cs typeface="+mn-lt"/>
              </a:rPr>
              <a:t>“It’s cheaper in terms of maintenance, so I really appreciate that. Usually, I would keep track of every 5,000 to 7,000 miles to get an oil change or something, but now I don’t even think about it or look at my odometer.”    – </a:t>
            </a:r>
            <a:r>
              <a:rPr lang="en-US" sz="1800" b="1" dirty="0">
                <a:latin typeface="Calibri"/>
                <a:ea typeface="+mn-lt"/>
                <a:cs typeface="+mn-lt"/>
              </a:rPr>
              <a:t>Tesla driver</a:t>
            </a:r>
            <a:endParaRPr lang="en-US" sz="1800" dirty="0">
              <a:latin typeface="Calibri"/>
              <a:ea typeface="+mn-lt"/>
              <a:cs typeface="+mn-lt"/>
            </a:endParaRPr>
          </a:p>
          <a:p>
            <a:pPr>
              <a:buFont typeface="Arial"/>
              <a:buChar char="•"/>
            </a:pPr>
            <a:r>
              <a:rPr lang="en-US" sz="1800" dirty="0">
                <a:latin typeface="Calibri"/>
                <a:ea typeface="+mn-lt"/>
                <a:cs typeface="+mn-lt"/>
              </a:rPr>
              <a:t>“Maintenance is way less than with any other car—you don’t have to worry about oil changes or someone stealing your catalytic converter or anything like that.” – </a:t>
            </a:r>
            <a:r>
              <a:rPr lang="en-US" sz="1800" b="1" dirty="0">
                <a:latin typeface="Calibri"/>
                <a:ea typeface="+mn-lt"/>
                <a:cs typeface="+mn-lt"/>
              </a:rPr>
              <a:t>Tesla driver</a:t>
            </a:r>
            <a:endParaRPr lang="en-US" sz="1800" dirty="0">
              <a:latin typeface="Calibri"/>
              <a:ea typeface="+mn-lt"/>
              <a:cs typeface="+mn-lt"/>
            </a:endParaRPr>
          </a:p>
          <a:p>
            <a:pPr>
              <a:buFont typeface="Arial"/>
              <a:buChar char="•"/>
            </a:pPr>
            <a:r>
              <a:rPr lang="en-US" sz="1800" dirty="0">
                <a:latin typeface="Calibri"/>
                <a:ea typeface="+mn-lt"/>
                <a:cs typeface="+mn-lt"/>
              </a:rPr>
              <a:t>“It’s been almost no maintenance at all, except for the tires and windshield wipers.” – </a:t>
            </a:r>
            <a:r>
              <a:rPr lang="en-US" sz="1800" b="1" dirty="0">
                <a:latin typeface="Calibri"/>
                <a:ea typeface="+mn-lt"/>
                <a:cs typeface="+mn-lt"/>
              </a:rPr>
              <a:t>Tesla driver</a:t>
            </a:r>
            <a:endParaRPr lang="en-US" sz="1800" dirty="0">
              <a:latin typeface="Calibri"/>
              <a:ea typeface="+mn-lt"/>
              <a:cs typeface="+mn-lt"/>
            </a:endParaRPr>
          </a:p>
          <a:p>
            <a:pPr>
              <a:buFont typeface="Arial"/>
              <a:buChar char="•"/>
            </a:pPr>
            <a:r>
              <a:rPr lang="en-US" sz="1800" dirty="0">
                <a:latin typeface="Calibri"/>
                <a:ea typeface="+mn-lt"/>
                <a:cs typeface="+mn-lt"/>
              </a:rPr>
              <a:t>“I haven’t had any issues with the car at all.” – </a:t>
            </a:r>
            <a:r>
              <a:rPr lang="en-US" sz="1800" b="1" dirty="0">
                <a:latin typeface="Calibri"/>
                <a:ea typeface="+mn-lt"/>
                <a:cs typeface="+mn-lt"/>
              </a:rPr>
              <a:t>Other BEV driver</a:t>
            </a:r>
            <a:endParaRPr lang="en-US" sz="1800" dirty="0">
              <a:latin typeface="Calibri"/>
              <a:ea typeface="+mn-lt"/>
              <a:cs typeface="+mn-lt"/>
            </a:endParaRPr>
          </a:p>
          <a:p>
            <a:pPr marL="0" indent="0">
              <a:buNone/>
            </a:pPr>
            <a:endParaRPr lang="en-US" sz="1600" i="1" dirty="0"/>
          </a:p>
        </p:txBody>
      </p:sp>
      <p:sp>
        <p:nvSpPr>
          <p:cNvPr id="8" name="Text Placeholder 22">
            <a:extLst>
              <a:ext uri="{FF2B5EF4-FFF2-40B4-BE49-F238E27FC236}">
                <a16:creationId xmlns:a16="http://schemas.microsoft.com/office/drawing/2014/main" id="{01AA9090-1533-627F-5A7A-7B43D4272063}"/>
              </a:ext>
            </a:extLst>
          </p:cNvPr>
          <p:cNvSpPr txBox="1">
            <a:spLocks/>
          </p:cNvSpPr>
          <p:nvPr/>
        </p:nvSpPr>
        <p:spPr>
          <a:xfrm>
            <a:off x="7113059" y="3705860"/>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endParaRPr lang="en-US" sz="5750">
              <a:solidFill>
                <a:schemeClr val="bg1"/>
              </a:solidFill>
              <a:ea typeface="Open Sans Light" panose="020B0306030504020204" pitchFamily="34" charset="0"/>
              <a:cs typeface="Calibri Light" panose="020F0302020204030204" pitchFamily="34" charset="0"/>
            </a:endParaRPr>
          </a:p>
        </p:txBody>
      </p:sp>
      <p:sp>
        <p:nvSpPr>
          <p:cNvPr id="5" name="Text Placeholder 22">
            <a:extLst>
              <a:ext uri="{FF2B5EF4-FFF2-40B4-BE49-F238E27FC236}">
                <a16:creationId xmlns:a16="http://schemas.microsoft.com/office/drawing/2014/main" id="{1AB476CC-1D1D-0E58-A9F0-9CB4BB71112D}"/>
              </a:ext>
            </a:extLst>
          </p:cNvPr>
          <p:cNvSpPr txBox="1">
            <a:spLocks/>
          </p:cNvSpPr>
          <p:nvPr/>
        </p:nvSpPr>
        <p:spPr>
          <a:xfrm>
            <a:off x="7113058" y="1419859"/>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r>
              <a:rPr lang="en-US" sz="2400">
                <a:solidFill>
                  <a:schemeClr val="bg1"/>
                </a:solidFill>
                <a:ea typeface="Open Sans Light"/>
                <a:cs typeface="Calibri Light"/>
              </a:rPr>
              <a:t> </a:t>
            </a:r>
            <a:endParaRPr lang="en-US" sz="5750">
              <a:solidFill>
                <a:schemeClr val="bg1"/>
              </a:solidFill>
              <a:ea typeface="Open Sans Light" panose="020B0306030504020204" pitchFamily="34" charset="0"/>
              <a:cs typeface="Calibri Light" panose="020F0302020204030204" pitchFamily="34" charset="0"/>
            </a:endParaRPr>
          </a:p>
        </p:txBody>
      </p:sp>
      <p:pic>
        <p:nvPicPr>
          <p:cNvPr id="2" name="Picture 1" descr="A black and blue text&#10;&#10;AI-generated content may be incorrect.">
            <a:extLst>
              <a:ext uri="{FF2B5EF4-FFF2-40B4-BE49-F238E27FC236}">
                <a16:creationId xmlns:a16="http://schemas.microsoft.com/office/drawing/2014/main" id="{F12D8482-1D3F-C901-4569-6A1A1257470F}"/>
              </a:ext>
            </a:extLst>
          </p:cNvPr>
          <p:cNvPicPr>
            <a:picLocks noChangeAspect="1"/>
          </p:cNvPicPr>
          <p:nvPr/>
        </p:nvPicPr>
        <p:blipFill>
          <a:blip r:embed="rId3"/>
          <a:stretch>
            <a:fillRect/>
          </a:stretch>
        </p:blipFill>
        <p:spPr>
          <a:xfrm>
            <a:off x="10016434" y="5991861"/>
            <a:ext cx="2009914" cy="549138"/>
          </a:xfrm>
          <a:prstGeom prst="rect">
            <a:avLst/>
          </a:prstGeom>
        </p:spPr>
      </p:pic>
      <p:pic>
        <p:nvPicPr>
          <p:cNvPr id="3" name="Picture 2" descr="A logo with a black background&#10;&#10;AI-generated content may be incorrect.">
            <a:extLst>
              <a:ext uri="{FF2B5EF4-FFF2-40B4-BE49-F238E27FC236}">
                <a16:creationId xmlns:a16="http://schemas.microsoft.com/office/drawing/2014/main" id="{73C08579-E8E7-96BF-3A00-849D4281F01D}"/>
              </a:ext>
            </a:extLst>
          </p:cNvPr>
          <p:cNvPicPr>
            <a:picLocks noChangeAspect="1"/>
          </p:cNvPicPr>
          <p:nvPr/>
        </p:nvPicPr>
        <p:blipFill>
          <a:blip r:embed="rId4"/>
          <a:stretch>
            <a:fillRect/>
          </a:stretch>
        </p:blipFill>
        <p:spPr>
          <a:xfrm>
            <a:off x="8586303" y="5574559"/>
            <a:ext cx="1430131" cy="1075359"/>
          </a:xfrm>
          <a:prstGeom prst="rect">
            <a:avLst/>
          </a:prstGeom>
        </p:spPr>
      </p:pic>
    </p:spTree>
    <p:extLst>
      <p:ext uri="{BB962C8B-B14F-4D97-AF65-F5344CB8AC3E}">
        <p14:creationId xmlns:p14="http://schemas.microsoft.com/office/powerpoint/2010/main" val="1076603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43375-2E9E-E074-4FFD-2FBE5E33AF71}"/>
            </a:ext>
          </a:extLst>
        </p:cNvPr>
        <p:cNvGrpSpPr/>
        <p:nvPr/>
      </p:nvGrpSpPr>
      <p:grpSpPr>
        <a:xfrm>
          <a:off x="0" y="0"/>
          <a:ext cx="0" cy="0"/>
          <a:chOff x="0" y="0"/>
          <a:chExt cx="0" cy="0"/>
        </a:xfrm>
      </p:grpSpPr>
      <p:sp>
        <p:nvSpPr>
          <p:cNvPr id="8" name="Text Placeholder 56">
            <a:extLst>
              <a:ext uri="{FF2B5EF4-FFF2-40B4-BE49-F238E27FC236}">
                <a16:creationId xmlns:a16="http://schemas.microsoft.com/office/drawing/2014/main" id="{7EF4C4C6-294F-09C3-95CC-A5C565A4A03F}"/>
              </a:ext>
            </a:extLst>
          </p:cNvPr>
          <p:cNvSpPr txBox="1">
            <a:spLocks/>
          </p:cNvSpPr>
          <p:nvPr/>
        </p:nvSpPr>
        <p:spPr>
          <a:xfrm>
            <a:off x="6096245" y="1482879"/>
            <a:ext cx="5463421" cy="1940844"/>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900">
                <a:solidFill>
                  <a:schemeClr val="bg1"/>
                </a:solidFill>
                <a:latin typeface="Calibri" panose="020F0502020204030204" pitchFamily="34" charset="0"/>
                <a:cs typeface="Calibri" panose="020F0502020204030204" pitchFamily="34" charset="0"/>
              </a:rPr>
              <a:t>Focus Group Results</a:t>
            </a:r>
          </a:p>
        </p:txBody>
      </p:sp>
      <p:sp>
        <p:nvSpPr>
          <p:cNvPr id="10" name="TextBox 9">
            <a:extLst>
              <a:ext uri="{FF2B5EF4-FFF2-40B4-BE49-F238E27FC236}">
                <a16:creationId xmlns:a16="http://schemas.microsoft.com/office/drawing/2014/main" id="{0B42C7A2-D2A8-6443-1055-7FB8E695694D}"/>
              </a:ext>
            </a:extLst>
          </p:cNvPr>
          <p:cNvSpPr txBox="1"/>
          <p:nvPr/>
        </p:nvSpPr>
        <p:spPr>
          <a:xfrm>
            <a:off x="6979022" y="3688272"/>
            <a:ext cx="3714183" cy="1569660"/>
          </a:xfrm>
          <a:prstGeom prst="rect">
            <a:avLst/>
          </a:prstGeom>
          <a:noFill/>
        </p:spPr>
        <p:txBody>
          <a:bodyPr wrap="square">
            <a:spAutoFit/>
          </a:bodyPr>
          <a:lstStyle/>
          <a:p>
            <a:pPr marL="0" indent="0" algn="ctr">
              <a:buNone/>
            </a:pPr>
            <a:r>
              <a:rPr lang="en-US" sz="2400">
                <a:solidFill>
                  <a:schemeClr val="bg1"/>
                </a:solidFill>
                <a:latin typeface="Calibri" panose="020F0502020204030204" pitchFamily="34" charset="0"/>
                <a:cs typeface="Calibri" panose="020F0502020204030204" pitchFamily="34" charset="0"/>
              </a:rPr>
              <a:t>Prominent Themes with Frequency of Mentions Accompanied by Relevant Quotes</a:t>
            </a:r>
          </a:p>
        </p:txBody>
      </p:sp>
      <p:pic>
        <p:nvPicPr>
          <p:cNvPr id="2" name="Picture 1">
            <a:extLst>
              <a:ext uri="{FF2B5EF4-FFF2-40B4-BE49-F238E27FC236}">
                <a16:creationId xmlns:a16="http://schemas.microsoft.com/office/drawing/2014/main" id="{FF30F6B7-FE69-52EF-D197-2DE4C4FF5099}"/>
              </a:ext>
            </a:extLst>
          </p:cNvPr>
          <p:cNvPicPr>
            <a:picLocks noChangeAspect="1"/>
          </p:cNvPicPr>
          <p:nvPr/>
        </p:nvPicPr>
        <p:blipFill>
          <a:blip r:embed="rId3"/>
          <a:stretch>
            <a:fillRect/>
          </a:stretch>
        </p:blipFill>
        <p:spPr>
          <a:xfrm>
            <a:off x="739338" y="1796745"/>
            <a:ext cx="5127180" cy="3420152"/>
          </a:xfrm>
          <a:prstGeom prst="rect">
            <a:avLst/>
          </a:prstGeom>
        </p:spPr>
      </p:pic>
    </p:spTree>
    <p:extLst>
      <p:ext uri="{BB962C8B-B14F-4D97-AF65-F5344CB8AC3E}">
        <p14:creationId xmlns:p14="http://schemas.microsoft.com/office/powerpoint/2010/main" val="1239473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ar on the side of a road&#10;&#10;Description automatically generated">
            <a:extLst>
              <a:ext uri="{FF2B5EF4-FFF2-40B4-BE49-F238E27FC236}">
                <a16:creationId xmlns:a16="http://schemas.microsoft.com/office/drawing/2014/main" id="{72A094C9-7108-8840-859A-7CEE60CD3099}"/>
              </a:ext>
            </a:extLst>
          </p:cNvPr>
          <p:cNvPicPr>
            <a:picLocks noChangeAspect="1"/>
          </p:cNvPicPr>
          <p:nvPr/>
        </p:nvPicPr>
        <p:blipFill>
          <a:blip r:embed="rId3" cstate="email">
            <a:extLst>
              <a:ext uri="{28A0092B-C50C-407E-A947-70E740481C1C}">
                <a14:useLocalDpi xmlns:a14="http://schemas.microsoft.com/office/drawing/2010/main" val="0"/>
              </a:ext>
            </a:extLst>
          </a:blip>
          <a:srcRect t="25396" b="25396"/>
          <a:stretch>
            <a:fillRect/>
          </a:stretch>
        </p:blipFill>
        <p:spPr>
          <a:xfrm>
            <a:off x="1512956" y="2474799"/>
            <a:ext cx="9420225" cy="2704873"/>
          </a:xfrm>
          <a:prstGeom prst="rect">
            <a:avLst/>
          </a:prstGeom>
          <a:effectLst>
            <a:outerShdw blurRad="50800" dist="38100" dir="2700000" algn="tl" rotWithShape="0">
              <a:prstClr val="black">
                <a:alpha val="40000"/>
              </a:prstClr>
            </a:outerShdw>
          </a:effectLst>
        </p:spPr>
      </p:pic>
      <p:sp>
        <p:nvSpPr>
          <p:cNvPr id="5" name="Text Placeholder 56">
            <a:extLst>
              <a:ext uri="{FF2B5EF4-FFF2-40B4-BE49-F238E27FC236}">
                <a16:creationId xmlns:a16="http://schemas.microsoft.com/office/drawing/2014/main" id="{37BEFE8B-E96A-A4C4-2B59-DC8DE01311AB}"/>
              </a:ext>
            </a:extLst>
          </p:cNvPr>
          <p:cNvSpPr txBox="1">
            <a:spLocks/>
          </p:cNvSpPr>
          <p:nvPr/>
        </p:nvSpPr>
        <p:spPr>
          <a:xfrm>
            <a:off x="687387" y="386860"/>
            <a:ext cx="10764763" cy="819616"/>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900" dirty="0">
                <a:latin typeface="Calibri" panose="020F0502020204030204" pitchFamily="34" charset="0"/>
                <a:cs typeface="Calibri" panose="020F0502020204030204" pitchFamily="34" charset="0"/>
              </a:rPr>
              <a:t>Objective</a:t>
            </a:r>
          </a:p>
        </p:txBody>
      </p:sp>
      <p:sp>
        <p:nvSpPr>
          <p:cNvPr id="2" name="TextBox 1">
            <a:extLst>
              <a:ext uri="{FF2B5EF4-FFF2-40B4-BE49-F238E27FC236}">
                <a16:creationId xmlns:a16="http://schemas.microsoft.com/office/drawing/2014/main" id="{0CAA4CDB-5335-9387-56DE-FE1C5D7FD519}"/>
              </a:ext>
            </a:extLst>
          </p:cNvPr>
          <p:cNvSpPr txBox="1"/>
          <p:nvPr/>
        </p:nvSpPr>
        <p:spPr>
          <a:xfrm>
            <a:off x="2030588" y="1204441"/>
            <a:ext cx="8086650" cy="1477328"/>
          </a:xfrm>
          <a:prstGeom prst="rect">
            <a:avLst/>
          </a:prstGeom>
          <a:noFill/>
        </p:spPr>
        <p:txBody>
          <a:bodyPr wrap="square" rtlCol="0">
            <a:spAutoFit/>
          </a:bodyPr>
          <a:lstStyle/>
          <a:p>
            <a:r>
              <a:rPr lang="en-US" sz="2400" kern="100" dirty="0">
                <a:effectLst/>
                <a:latin typeface="Calibri" panose="020F0502020204030204" pitchFamily="34" charset="0"/>
                <a:ea typeface="Calibri" panose="020F0502020204030204" pitchFamily="34" charset="0"/>
                <a:cs typeface="Times New Roman" panose="02020603050405020304" pitchFamily="18" charset="0"/>
              </a:rPr>
              <a:t>Examine factors related to BEV purchases and leases in the EV market in California and learn why Tesla is the dominant choice among EV adopters. </a:t>
            </a:r>
          </a:p>
          <a:p>
            <a:endParaRPr lang="en-US" dirty="0"/>
          </a:p>
        </p:txBody>
      </p:sp>
      <p:pic>
        <p:nvPicPr>
          <p:cNvPr id="4" name="Picture 3" descr="A black and blue text&#10;&#10;AI-generated content may be incorrect.">
            <a:extLst>
              <a:ext uri="{FF2B5EF4-FFF2-40B4-BE49-F238E27FC236}">
                <a16:creationId xmlns:a16="http://schemas.microsoft.com/office/drawing/2014/main" id="{960E81F4-B5E9-DEB6-A890-6281AF04EBFD}"/>
              </a:ext>
            </a:extLst>
          </p:cNvPr>
          <p:cNvPicPr>
            <a:picLocks noChangeAspect="1"/>
          </p:cNvPicPr>
          <p:nvPr/>
        </p:nvPicPr>
        <p:blipFill>
          <a:blip r:embed="rId4"/>
          <a:stretch>
            <a:fillRect/>
          </a:stretch>
        </p:blipFill>
        <p:spPr>
          <a:xfrm>
            <a:off x="10016434" y="6075431"/>
            <a:ext cx="2009914" cy="549138"/>
          </a:xfrm>
          <a:prstGeom prst="rect">
            <a:avLst/>
          </a:prstGeom>
        </p:spPr>
      </p:pic>
      <p:pic>
        <p:nvPicPr>
          <p:cNvPr id="7" name="Picture 6" descr="A logo with a black background&#10;&#10;AI-generated content may be incorrect.">
            <a:extLst>
              <a:ext uri="{FF2B5EF4-FFF2-40B4-BE49-F238E27FC236}">
                <a16:creationId xmlns:a16="http://schemas.microsoft.com/office/drawing/2014/main" id="{2DFE8546-8AC0-284B-C759-B96A17E5136E}"/>
              </a:ext>
            </a:extLst>
          </p:cNvPr>
          <p:cNvPicPr>
            <a:picLocks noChangeAspect="1"/>
          </p:cNvPicPr>
          <p:nvPr/>
        </p:nvPicPr>
        <p:blipFill>
          <a:blip r:embed="rId5"/>
          <a:stretch>
            <a:fillRect/>
          </a:stretch>
        </p:blipFill>
        <p:spPr>
          <a:xfrm>
            <a:off x="8589065" y="5685320"/>
            <a:ext cx="1430131" cy="1075359"/>
          </a:xfrm>
          <a:prstGeom prst="rect">
            <a:avLst/>
          </a:prstGeom>
        </p:spPr>
      </p:pic>
    </p:spTree>
    <p:extLst>
      <p:ext uri="{BB962C8B-B14F-4D97-AF65-F5344CB8AC3E}">
        <p14:creationId xmlns:p14="http://schemas.microsoft.com/office/powerpoint/2010/main" val="3424987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F3FEB3-7AA9-44A7-9B0E-50DF4D4BCB12}"/>
              </a:ext>
            </a:extLst>
          </p:cNvPr>
          <p:cNvSpPr>
            <a:spLocks noGrp="1"/>
          </p:cNvSpPr>
          <p:nvPr>
            <p:ph type="title"/>
          </p:nvPr>
        </p:nvSpPr>
        <p:spPr>
          <a:prstGeom prst="rect">
            <a:avLst/>
          </a:prstGeom>
          <a:noFill/>
          <a:ln>
            <a:noFill/>
            <a:prstDash/>
          </a:ln>
          <a:effectLst/>
        </p:spPr>
        <p:txBody>
          <a:bodyPr rot="0" spcFirstLastPara="0" vertOverflow="overflow" horzOverflow="overflow" vert="horz" wrap="square" lIns="45720" tIns="22860" rIns="45720" bIns="22860" numCol="1" spcCol="0" rtlCol="0" fromWordArt="0" anchor="b" anchorCtr="0" forceAA="0" compatLnSpc="1">
            <a:prstTxWarp prst="textNoShape">
              <a:avLst/>
            </a:prstTxWarp>
            <a:normAutofit/>
          </a:bodyPr>
          <a:lstStyle/>
          <a:p>
            <a:pPr>
              <a:spcBef>
                <a:spcPts val="1000"/>
              </a:spcBef>
              <a:defRPr/>
            </a:pPr>
            <a:r>
              <a:rPr lang="en-US" sz="4900">
                <a:latin typeface="Calibri"/>
                <a:ea typeface="Calibri"/>
                <a:cs typeface="Calibri"/>
              </a:rPr>
              <a:t>Reasons for Purchasing or Leasing a CVRP-Rebated Vehicle</a:t>
            </a:r>
            <a:br>
              <a:rPr lang="en-US" sz="6600">
                <a:ea typeface="+mn-ea"/>
                <a:cs typeface="Arial" panose="020B0604020202020204" pitchFamily="34" charset="0"/>
              </a:rPr>
            </a:br>
            <a:r>
              <a:rPr lang="en-US" sz="2400" i="1">
                <a:latin typeface="Calibri"/>
                <a:ea typeface="Calibri"/>
                <a:cs typeface="Calibri"/>
              </a:rPr>
              <a:t>Low-income and High-income CVRP Participants</a:t>
            </a:r>
            <a:endParaRPr lang="en-US" sz="2400" i="1">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43204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43BFB387-1F20-63A2-641E-14F3A5C1A002}"/>
              </a:ext>
            </a:extLst>
          </p:cNvPr>
          <p:cNvSpPr txBox="1">
            <a:spLocks/>
          </p:cNvSpPr>
          <p:nvPr/>
        </p:nvSpPr>
        <p:spPr>
          <a:xfrm>
            <a:off x="1620258" y="754206"/>
            <a:ext cx="8390580" cy="106742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0000"/>
                </a:solidFill>
                <a:highlight>
                  <a:srgbClr val="FFFFFF"/>
                </a:highlight>
                <a:latin typeface="Calibri"/>
                <a:ea typeface="Calibri"/>
                <a:cs typeface="Calibri"/>
              </a:rPr>
              <a:t>Low-income decision reasoning: Friends, family and online research</a:t>
            </a:r>
          </a:p>
        </p:txBody>
      </p:sp>
      <p:sp>
        <p:nvSpPr>
          <p:cNvPr id="7" name="TextBox 6">
            <a:extLst>
              <a:ext uri="{FF2B5EF4-FFF2-40B4-BE49-F238E27FC236}">
                <a16:creationId xmlns:a16="http://schemas.microsoft.com/office/drawing/2014/main" id="{8B14B9E2-A139-C5F9-4491-F6459A4E0E93}"/>
              </a:ext>
            </a:extLst>
          </p:cNvPr>
          <p:cNvSpPr txBox="1"/>
          <p:nvPr/>
        </p:nvSpPr>
        <p:spPr>
          <a:xfrm>
            <a:off x="447682" y="1821634"/>
            <a:ext cx="5367866" cy="54014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endParaRPr lang="en-US" b="1" dirty="0">
              <a:latin typeface="Calibri" panose="020F0502020204030204" pitchFamily="34" charset="0"/>
              <a:cs typeface="Calibri" panose="020F0502020204030204" pitchFamily="34" charset="0"/>
            </a:endParaRPr>
          </a:p>
          <a:p>
            <a:pPr>
              <a:spcBef>
                <a:spcPts val="1000"/>
              </a:spcBef>
            </a:pPr>
            <a:r>
              <a:rPr lang="en-US" b="1" dirty="0">
                <a:latin typeface="Calibri"/>
                <a:ea typeface="Calibri"/>
                <a:cs typeface="Calibri"/>
              </a:rPr>
              <a:t>Friends and family recommendations for Tesla drivers</a:t>
            </a:r>
          </a:p>
          <a:p>
            <a:pPr marL="285750" indent="-285750">
              <a:spcBef>
                <a:spcPts val="1000"/>
              </a:spcBef>
              <a:buFont typeface="Arial" panose="020B0604020202020204" pitchFamily="34" charset="0"/>
              <a:buChar char="•"/>
            </a:pPr>
            <a:r>
              <a:rPr lang="en-US" dirty="0">
                <a:latin typeface="Calibri"/>
                <a:ea typeface="Calibri"/>
                <a:cs typeface="Calibri"/>
              </a:rPr>
              <a:t>“I had a friend who owned a Tesla, and he is one of those savvy friends who researches everything."</a:t>
            </a:r>
          </a:p>
          <a:p>
            <a:pPr marL="285750" indent="-285750">
              <a:spcBef>
                <a:spcPts val="1000"/>
              </a:spcBef>
              <a:buFont typeface="Arial" panose="020B0604020202020204" pitchFamily="34" charset="0"/>
              <a:buChar char="•"/>
            </a:pPr>
            <a:r>
              <a:rPr lang="en-US" dirty="0">
                <a:latin typeface="Calibri"/>
                <a:ea typeface="Calibri"/>
                <a:cs typeface="Calibri"/>
              </a:rPr>
              <a:t>“My brother had a Tesla."</a:t>
            </a:r>
          </a:p>
          <a:p>
            <a:pPr>
              <a:spcBef>
                <a:spcPts val="1000"/>
              </a:spcBef>
            </a:pPr>
            <a:r>
              <a:rPr lang="en-US" b="1" dirty="0">
                <a:latin typeface="Calibri"/>
                <a:ea typeface="Calibri"/>
                <a:cs typeface="Calibri"/>
              </a:rPr>
              <a:t>Research/online resources for other BEV drivers</a:t>
            </a:r>
          </a:p>
          <a:p>
            <a:pPr marL="285750" indent="-285750">
              <a:spcBef>
                <a:spcPts val="1000"/>
              </a:spcBef>
              <a:buFont typeface="Arial" panose="020B0604020202020204" pitchFamily="34" charset="0"/>
              <a:buChar char="•"/>
            </a:pPr>
            <a:r>
              <a:rPr lang="en-US" dirty="0">
                <a:latin typeface="Calibri"/>
                <a:ea typeface="Calibri"/>
                <a:cs typeface="Calibri"/>
              </a:rPr>
              <a:t>“I googled top 10 electric vehicles of the year kind of thing."</a:t>
            </a:r>
          </a:p>
          <a:p>
            <a:pPr marL="285750" indent="-285750">
              <a:spcBef>
                <a:spcPts val="1000"/>
              </a:spcBef>
              <a:buFont typeface="Arial" panose="020B0604020202020204" pitchFamily="34" charset="0"/>
              <a:buChar char="•"/>
            </a:pPr>
            <a:r>
              <a:rPr lang="en-US" dirty="0">
                <a:latin typeface="Calibri"/>
                <a:ea typeface="Calibri"/>
                <a:cs typeface="Calibri"/>
              </a:rPr>
              <a:t>“I first saw it on the freeway and thought it looked cool. So, I googled a bunch of stuff – I was interested in going the EV route."</a:t>
            </a:r>
          </a:p>
          <a:p>
            <a:pPr>
              <a:spcBef>
                <a:spcPts val="1000"/>
              </a:spcBef>
            </a:pPr>
            <a:r>
              <a:rPr lang="en-US" b="1" dirty="0">
                <a:latin typeface="Calibri"/>
                <a:ea typeface="Calibri"/>
                <a:cs typeface="Calibri"/>
              </a:rPr>
              <a:t>Other notable reasons: (see Frequency Chart for details)</a:t>
            </a:r>
          </a:p>
          <a:p>
            <a:pPr>
              <a:spcBef>
                <a:spcPts val="1000"/>
              </a:spcBef>
            </a:pPr>
            <a:endParaRPr lang="en-US" dirty="0">
              <a:latin typeface="Aptos"/>
              <a:cs typeface="Arial"/>
            </a:endParaRPr>
          </a:p>
          <a:p>
            <a:pPr marL="285750" indent="-285750">
              <a:spcBef>
                <a:spcPts val="1000"/>
              </a:spcBef>
              <a:buFont typeface="Arial" panose="020B0604020202020204" pitchFamily="34" charset="0"/>
              <a:buChar char="•"/>
            </a:pPr>
            <a:endParaRPr lang="en-US" dirty="0">
              <a:latin typeface="Aptos"/>
              <a:cs typeface="Arial"/>
            </a:endParaRPr>
          </a:p>
        </p:txBody>
      </p:sp>
      <p:sp>
        <p:nvSpPr>
          <p:cNvPr id="8" name="Text Placeholder 22">
            <a:extLst>
              <a:ext uri="{FF2B5EF4-FFF2-40B4-BE49-F238E27FC236}">
                <a16:creationId xmlns:a16="http://schemas.microsoft.com/office/drawing/2014/main" id="{742A6257-D0C9-751D-400D-47A4550F0C52}"/>
              </a:ext>
            </a:extLst>
          </p:cNvPr>
          <p:cNvSpPr txBox="1">
            <a:spLocks/>
          </p:cNvSpPr>
          <p:nvPr/>
        </p:nvSpPr>
        <p:spPr>
          <a:xfrm>
            <a:off x="7113059" y="3705860"/>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endParaRPr lang="en-US" sz="5750">
              <a:solidFill>
                <a:schemeClr val="bg1"/>
              </a:solidFill>
              <a:ea typeface="Open Sans Light" panose="020B0306030504020204" pitchFamily="34" charset="0"/>
              <a:cs typeface="Calibri Light" panose="020F0302020204030204" pitchFamily="34" charset="0"/>
            </a:endParaRPr>
          </a:p>
        </p:txBody>
      </p:sp>
      <p:pic>
        <p:nvPicPr>
          <p:cNvPr id="15" name="Picture 14">
            <a:extLst>
              <a:ext uri="{FF2B5EF4-FFF2-40B4-BE49-F238E27FC236}">
                <a16:creationId xmlns:a16="http://schemas.microsoft.com/office/drawing/2014/main" id="{E708A170-D0D1-0481-336E-788F3CBFCC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27221" y="2385984"/>
            <a:ext cx="6171970" cy="3235308"/>
          </a:xfrm>
          <a:prstGeom prst="rect">
            <a:avLst/>
          </a:prstGeom>
          <a:effectLst>
            <a:outerShdw blurRad="50800" dist="38100" dir="2700000" algn="tl" rotWithShape="0">
              <a:prstClr val="black">
                <a:alpha val="40000"/>
              </a:prstClr>
            </a:outerShdw>
          </a:effectLst>
        </p:spPr>
      </p:pic>
      <p:sp>
        <p:nvSpPr>
          <p:cNvPr id="5" name="Text Placeholder 22">
            <a:extLst>
              <a:ext uri="{FF2B5EF4-FFF2-40B4-BE49-F238E27FC236}">
                <a16:creationId xmlns:a16="http://schemas.microsoft.com/office/drawing/2014/main" id="{E57616C6-8D0A-C9B4-BCE0-D6D85240765C}"/>
              </a:ext>
            </a:extLst>
          </p:cNvPr>
          <p:cNvSpPr txBox="1">
            <a:spLocks/>
          </p:cNvSpPr>
          <p:nvPr/>
        </p:nvSpPr>
        <p:spPr>
          <a:xfrm>
            <a:off x="7113058" y="1419859"/>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r>
              <a:rPr lang="en-US" sz="2400">
                <a:solidFill>
                  <a:schemeClr val="bg1"/>
                </a:solidFill>
                <a:ea typeface="Open Sans Light"/>
                <a:cs typeface="Calibri Light"/>
              </a:rPr>
              <a:t> </a:t>
            </a:r>
            <a:endParaRPr lang="en-US" sz="5750">
              <a:solidFill>
                <a:schemeClr val="bg1"/>
              </a:solidFill>
              <a:ea typeface="Open Sans Light" panose="020B0306030504020204" pitchFamily="34" charset="0"/>
              <a:cs typeface="Calibri Light" panose="020F0302020204030204" pitchFamily="34" charset="0"/>
            </a:endParaRPr>
          </a:p>
        </p:txBody>
      </p:sp>
      <p:pic>
        <p:nvPicPr>
          <p:cNvPr id="2" name="Picture 1" descr="A black and blue text&#10;&#10;AI-generated content may be incorrect.">
            <a:extLst>
              <a:ext uri="{FF2B5EF4-FFF2-40B4-BE49-F238E27FC236}">
                <a16:creationId xmlns:a16="http://schemas.microsoft.com/office/drawing/2014/main" id="{0A6A8D3F-21F8-F03E-2A56-BB3C9C464E36}"/>
              </a:ext>
            </a:extLst>
          </p:cNvPr>
          <p:cNvPicPr>
            <a:picLocks noChangeAspect="1"/>
          </p:cNvPicPr>
          <p:nvPr/>
        </p:nvPicPr>
        <p:blipFill>
          <a:blip r:embed="rId4"/>
          <a:stretch>
            <a:fillRect/>
          </a:stretch>
        </p:blipFill>
        <p:spPr>
          <a:xfrm>
            <a:off x="10016434" y="6075431"/>
            <a:ext cx="2009914" cy="549138"/>
          </a:xfrm>
          <a:prstGeom prst="rect">
            <a:avLst/>
          </a:prstGeom>
        </p:spPr>
      </p:pic>
      <p:pic>
        <p:nvPicPr>
          <p:cNvPr id="3" name="Picture 2" descr="A logo with a black background&#10;&#10;AI-generated content may be incorrect.">
            <a:extLst>
              <a:ext uri="{FF2B5EF4-FFF2-40B4-BE49-F238E27FC236}">
                <a16:creationId xmlns:a16="http://schemas.microsoft.com/office/drawing/2014/main" id="{0D014FE8-D341-4254-7562-661C58B6872D}"/>
              </a:ext>
            </a:extLst>
          </p:cNvPr>
          <p:cNvPicPr>
            <a:picLocks noChangeAspect="1"/>
          </p:cNvPicPr>
          <p:nvPr/>
        </p:nvPicPr>
        <p:blipFill>
          <a:blip r:embed="rId5"/>
          <a:stretch>
            <a:fillRect/>
          </a:stretch>
        </p:blipFill>
        <p:spPr>
          <a:xfrm>
            <a:off x="8589065" y="5685320"/>
            <a:ext cx="1430131" cy="1075359"/>
          </a:xfrm>
          <a:prstGeom prst="rect">
            <a:avLst/>
          </a:prstGeom>
        </p:spPr>
      </p:pic>
    </p:spTree>
    <p:extLst>
      <p:ext uri="{BB962C8B-B14F-4D97-AF65-F5344CB8AC3E}">
        <p14:creationId xmlns:p14="http://schemas.microsoft.com/office/powerpoint/2010/main" val="156058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43BFB387-1F20-63A2-641E-14F3A5C1A002}"/>
              </a:ext>
            </a:extLst>
          </p:cNvPr>
          <p:cNvSpPr txBox="1">
            <a:spLocks/>
          </p:cNvSpPr>
          <p:nvPr/>
        </p:nvSpPr>
        <p:spPr>
          <a:xfrm>
            <a:off x="241480" y="689042"/>
            <a:ext cx="10671874" cy="8196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0000"/>
                </a:solidFill>
                <a:highlight>
                  <a:srgbClr val="FFFFFF"/>
                </a:highlight>
                <a:latin typeface="Calibri"/>
                <a:ea typeface="Calibri"/>
                <a:cs typeface="Calibri"/>
              </a:rPr>
              <a:t>High-income decision reasoning: Friends or family recommendations, market considerations and range</a:t>
            </a:r>
          </a:p>
          <a:p>
            <a:pPr marL="0" indent="0" algn="ctr">
              <a:buNone/>
            </a:pPr>
            <a:endParaRPr lang="en-US" dirty="0">
              <a:latin typeface="Aptos"/>
            </a:endParaRPr>
          </a:p>
        </p:txBody>
      </p:sp>
      <p:sp>
        <p:nvSpPr>
          <p:cNvPr id="7" name="TextBox 6">
            <a:extLst>
              <a:ext uri="{FF2B5EF4-FFF2-40B4-BE49-F238E27FC236}">
                <a16:creationId xmlns:a16="http://schemas.microsoft.com/office/drawing/2014/main" id="{8B14B9E2-A139-C5F9-4491-F6459A4E0E93}"/>
              </a:ext>
            </a:extLst>
          </p:cNvPr>
          <p:cNvSpPr txBox="1"/>
          <p:nvPr/>
        </p:nvSpPr>
        <p:spPr>
          <a:xfrm>
            <a:off x="339486" y="1799429"/>
            <a:ext cx="5023930" cy="58734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sz="1700" b="1">
                <a:latin typeface="Calibri"/>
                <a:ea typeface="Calibri"/>
                <a:cs typeface="Calibri"/>
              </a:rPr>
              <a:t>Friends or family &amp; market considerations for Tesla drivers</a:t>
            </a:r>
          </a:p>
          <a:p>
            <a:pPr marL="285750" indent="-285750">
              <a:spcBef>
                <a:spcPts val="1000"/>
              </a:spcBef>
              <a:buFont typeface="Arial" panose="020B0604020202020204" pitchFamily="34" charset="0"/>
              <a:buChar char="•"/>
            </a:pPr>
            <a:r>
              <a:rPr lang="en-US" sz="1700">
                <a:latin typeface="Calibri"/>
                <a:ea typeface="Calibri"/>
                <a:cs typeface="Calibri"/>
              </a:rPr>
              <a:t>“My brother had a Tesla, and he is a big salesperson and so he had me drive his car and he showed me how to use it."</a:t>
            </a:r>
          </a:p>
          <a:p>
            <a:pPr marL="285750" indent="-285750">
              <a:spcBef>
                <a:spcPts val="1000"/>
              </a:spcBef>
              <a:buFont typeface="Arial" panose="020B0604020202020204" pitchFamily="34" charset="0"/>
              <a:buChar char="•"/>
            </a:pPr>
            <a:r>
              <a:rPr lang="en-US" sz="1700">
                <a:latin typeface="Calibri" panose="020F0502020204030204" pitchFamily="34" charset="0"/>
                <a:cs typeface="Calibri" panose="020F0502020204030204" pitchFamily="34" charset="0"/>
              </a:rPr>
              <a:t>“I feel like Tesla is a bigger player in the EV industry and they were known for like more long range."</a:t>
            </a:r>
          </a:p>
          <a:p>
            <a:pPr>
              <a:spcBef>
                <a:spcPts val="1000"/>
              </a:spcBef>
            </a:pPr>
            <a:r>
              <a:rPr lang="en-US" sz="1700" b="1">
                <a:latin typeface="Calibri"/>
                <a:ea typeface="Calibri"/>
                <a:cs typeface="Calibri"/>
              </a:rPr>
              <a:t>Range for other BEV drivers</a:t>
            </a:r>
            <a:endParaRPr lang="en-US" sz="1700">
              <a:latin typeface="Calibri"/>
              <a:ea typeface="Calibri"/>
              <a:cs typeface="Calibri"/>
            </a:endParaRPr>
          </a:p>
          <a:p>
            <a:pPr marL="285750" indent="-285750">
              <a:spcBef>
                <a:spcPts val="1000"/>
              </a:spcBef>
              <a:buFont typeface="Arial" panose="020B0604020202020204" pitchFamily="34" charset="0"/>
              <a:buChar char="•"/>
            </a:pPr>
            <a:r>
              <a:rPr lang="en-US" sz="1700">
                <a:latin typeface="Calibri"/>
                <a:ea typeface="Calibri"/>
                <a:cs typeface="Calibri"/>
              </a:rPr>
              <a:t>“We have the Kona EV; it has great range like 265 miles. My husband drives it every day and he drives 80 miles a day and it’s working out great. We would have spent so much money on gas if we didn’t have the EV."</a:t>
            </a:r>
          </a:p>
          <a:p>
            <a:pPr>
              <a:spcBef>
                <a:spcPts val="1000"/>
              </a:spcBef>
            </a:pPr>
            <a:r>
              <a:rPr lang="en-US" sz="1700" b="1">
                <a:latin typeface="Calibri"/>
                <a:ea typeface="Calibri"/>
                <a:cs typeface="Calibri"/>
              </a:rPr>
              <a:t>Other notable reasons (see Frequency Chart for details)</a:t>
            </a:r>
          </a:p>
          <a:p>
            <a:pPr>
              <a:spcBef>
                <a:spcPts val="1000"/>
              </a:spcBef>
            </a:pPr>
            <a:endParaRPr lang="en-US">
              <a:latin typeface="Aptos"/>
              <a:cs typeface="Arial"/>
            </a:endParaRPr>
          </a:p>
          <a:p>
            <a:pPr>
              <a:spcBef>
                <a:spcPts val="1000"/>
              </a:spcBef>
            </a:pPr>
            <a:endParaRPr lang="en-US">
              <a:latin typeface="Aptos"/>
              <a:cs typeface="Arial"/>
            </a:endParaRPr>
          </a:p>
          <a:p>
            <a:pPr marL="285750" indent="-285750">
              <a:spcBef>
                <a:spcPts val="1000"/>
              </a:spcBef>
              <a:buFont typeface="Arial" panose="020B0604020202020204" pitchFamily="34" charset="0"/>
              <a:buChar char="•"/>
            </a:pPr>
            <a:endParaRPr lang="en-US">
              <a:latin typeface="Aptos"/>
              <a:cs typeface="Arial"/>
            </a:endParaRPr>
          </a:p>
        </p:txBody>
      </p:sp>
      <p:sp>
        <p:nvSpPr>
          <p:cNvPr id="8" name="Text Placeholder 22">
            <a:extLst>
              <a:ext uri="{FF2B5EF4-FFF2-40B4-BE49-F238E27FC236}">
                <a16:creationId xmlns:a16="http://schemas.microsoft.com/office/drawing/2014/main" id="{742A6257-D0C9-751D-400D-47A4550F0C52}"/>
              </a:ext>
            </a:extLst>
          </p:cNvPr>
          <p:cNvSpPr txBox="1">
            <a:spLocks/>
          </p:cNvSpPr>
          <p:nvPr/>
        </p:nvSpPr>
        <p:spPr>
          <a:xfrm>
            <a:off x="7113059" y="3705860"/>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endParaRPr lang="en-US" sz="5750">
              <a:solidFill>
                <a:schemeClr val="bg1"/>
              </a:solidFill>
              <a:ea typeface="Open Sans Light" panose="020B0306030504020204" pitchFamily="34" charset="0"/>
              <a:cs typeface="Calibri Light" panose="020F0302020204030204" pitchFamily="34" charset="0"/>
            </a:endParaRPr>
          </a:p>
        </p:txBody>
      </p:sp>
      <p:sp>
        <p:nvSpPr>
          <p:cNvPr id="5" name="Text Placeholder 22">
            <a:extLst>
              <a:ext uri="{FF2B5EF4-FFF2-40B4-BE49-F238E27FC236}">
                <a16:creationId xmlns:a16="http://schemas.microsoft.com/office/drawing/2014/main" id="{E57616C6-8D0A-C9B4-BCE0-D6D85240765C}"/>
              </a:ext>
            </a:extLst>
          </p:cNvPr>
          <p:cNvSpPr txBox="1">
            <a:spLocks/>
          </p:cNvSpPr>
          <p:nvPr/>
        </p:nvSpPr>
        <p:spPr>
          <a:xfrm>
            <a:off x="7113058" y="1419859"/>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r>
              <a:rPr lang="en-US" sz="2400">
                <a:solidFill>
                  <a:schemeClr val="bg1"/>
                </a:solidFill>
                <a:ea typeface="Open Sans Light"/>
                <a:cs typeface="Calibri Light"/>
              </a:rPr>
              <a:t> </a:t>
            </a:r>
            <a:endParaRPr lang="en-US" sz="5750">
              <a:solidFill>
                <a:schemeClr val="bg1"/>
              </a:solidFill>
              <a:ea typeface="Open Sans Light" panose="020B0306030504020204" pitchFamily="34" charset="0"/>
              <a:cs typeface="Calibri Light" panose="020F0302020204030204" pitchFamily="34" charset="0"/>
            </a:endParaRPr>
          </a:p>
        </p:txBody>
      </p:sp>
      <p:pic>
        <p:nvPicPr>
          <p:cNvPr id="13" name="Picture 12">
            <a:extLst>
              <a:ext uri="{FF2B5EF4-FFF2-40B4-BE49-F238E27FC236}">
                <a16:creationId xmlns:a16="http://schemas.microsoft.com/office/drawing/2014/main" id="{BE994B7D-EF08-9304-6611-41696CDB94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1627" y="2199594"/>
            <a:ext cx="5820822" cy="3051238"/>
          </a:xfrm>
          <a:prstGeom prst="rect">
            <a:avLst/>
          </a:prstGeom>
          <a:effectLst>
            <a:outerShdw blurRad="50800" dist="38100" dir="2700000" algn="tl" rotWithShape="0">
              <a:prstClr val="black">
                <a:alpha val="40000"/>
              </a:prstClr>
            </a:outerShdw>
          </a:effectLst>
        </p:spPr>
      </p:pic>
      <p:pic>
        <p:nvPicPr>
          <p:cNvPr id="2" name="Picture 1" descr="A black and blue text&#10;&#10;AI-generated content may be incorrect.">
            <a:extLst>
              <a:ext uri="{FF2B5EF4-FFF2-40B4-BE49-F238E27FC236}">
                <a16:creationId xmlns:a16="http://schemas.microsoft.com/office/drawing/2014/main" id="{A4B45635-A924-875C-2578-5A9F8FFEFBF6}"/>
              </a:ext>
            </a:extLst>
          </p:cNvPr>
          <p:cNvPicPr>
            <a:picLocks noChangeAspect="1"/>
          </p:cNvPicPr>
          <p:nvPr/>
        </p:nvPicPr>
        <p:blipFill>
          <a:blip r:embed="rId4"/>
          <a:stretch>
            <a:fillRect/>
          </a:stretch>
        </p:blipFill>
        <p:spPr>
          <a:xfrm>
            <a:off x="10016434" y="6075431"/>
            <a:ext cx="2009914" cy="549138"/>
          </a:xfrm>
          <a:prstGeom prst="rect">
            <a:avLst/>
          </a:prstGeom>
        </p:spPr>
      </p:pic>
      <p:pic>
        <p:nvPicPr>
          <p:cNvPr id="3" name="Picture 2" descr="A logo with a black background&#10;&#10;AI-generated content may be incorrect.">
            <a:extLst>
              <a:ext uri="{FF2B5EF4-FFF2-40B4-BE49-F238E27FC236}">
                <a16:creationId xmlns:a16="http://schemas.microsoft.com/office/drawing/2014/main" id="{58D3CEA9-E7DB-82C8-4F96-E24B7028CDCE}"/>
              </a:ext>
            </a:extLst>
          </p:cNvPr>
          <p:cNvPicPr>
            <a:picLocks noChangeAspect="1"/>
          </p:cNvPicPr>
          <p:nvPr/>
        </p:nvPicPr>
        <p:blipFill>
          <a:blip r:embed="rId5"/>
          <a:stretch>
            <a:fillRect/>
          </a:stretch>
        </p:blipFill>
        <p:spPr>
          <a:xfrm>
            <a:off x="8589065" y="5685320"/>
            <a:ext cx="1430131" cy="1075359"/>
          </a:xfrm>
          <a:prstGeom prst="rect">
            <a:avLst/>
          </a:prstGeom>
        </p:spPr>
      </p:pic>
    </p:spTree>
    <p:extLst>
      <p:ext uri="{BB962C8B-B14F-4D97-AF65-F5344CB8AC3E}">
        <p14:creationId xmlns:p14="http://schemas.microsoft.com/office/powerpoint/2010/main" val="2647502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E67F5-42F0-1876-CDF6-D155C7D34BE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84E7B1A-2599-42F3-1D20-A2107891EAA8}"/>
              </a:ext>
            </a:extLst>
          </p:cNvPr>
          <p:cNvSpPr>
            <a:spLocks noGrp="1"/>
          </p:cNvSpPr>
          <p:nvPr>
            <p:ph type="title"/>
          </p:nvPr>
        </p:nvSpPr>
        <p:spPr>
          <a:prstGeom prst="rect">
            <a:avLst/>
          </a:prstGeom>
          <a:noFill/>
          <a:ln>
            <a:noFill/>
            <a:prstDash/>
          </a:ln>
          <a:effectLst/>
        </p:spPr>
        <p:txBody>
          <a:bodyPr rot="0" spcFirstLastPara="0" vertOverflow="overflow" horzOverflow="overflow" vert="horz" wrap="square" lIns="45720" tIns="22860" rIns="45720" bIns="22860" numCol="1" spcCol="0" rtlCol="0" fromWordArt="0" anchor="b" anchorCtr="0" forceAA="0" compatLnSpc="1">
            <a:prstTxWarp prst="textNoShape">
              <a:avLst/>
            </a:prstTxWarp>
            <a:normAutofit/>
          </a:bodyPr>
          <a:lstStyle/>
          <a:p>
            <a:pPr>
              <a:spcBef>
                <a:spcPts val="1000"/>
              </a:spcBef>
              <a:defRPr/>
            </a:pPr>
            <a:r>
              <a:rPr lang="en-US" sz="4900">
                <a:latin typeface="Calibri"/>
                <a:ea typeface="Calibri"/>
                <a:cs typeface="Calibri"/>
              </a:rPr>
              <a:t>Key Factors Influencing EV Model Selection</a:t>
            </a:r>
            <a:br>
              <a:rPr lang="en-US" sz="6600">
                <a:ea typeface="+mn-ea"/>
                <a:cs typeface="Arial" panose="020B0604020202020204" pitchFamily="34" charset="0"/>
              </a:rPr>
            </a:br>
            <a:r>
              <a:rPr lang="en-US" sz="2400" i="1">
                <a:latin typeface="Calibri"/>
                <a:ea typeface="Calibri"/>
                <a:cs typeface="Calibri"/>
              </a:rPr>
              <a:t>Low-income and High-income CVRP Participants</a:t>
            </a:r>
            <a:endParaRPr lang="en-US" sz="2400" i="1">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73849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43BFB387-1F20-63A2-641E-14F3A5C1A002}"/>
              </a:ext>
            </a:extLst>
          </p:cNvPr>
          <p:cNvSpPr txBox="1">
            <a:spLocks/>
          </p:cNvSpPr>
          <p:nvPr/>
        </p:nvSpPr>
        <p:spPr>
          <a:xfrm>
            <a:off x="234842" y="688185"/>
            <a:ext cx="10760503" cy="8196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0000"/>
                </a:solidFill>
                <a:highlight>
                  <a:srgbClr val="FFFFFF"/>
                </a:highlight>
                <a:latin typeface="Calibri"/>
                <a:ea typeface="Calibri"/>
                <a:cs typeface="Calibri"/>
              </a:rPr>
              <a:t>Features and price drive EV model selection for low-income participants</a:t>
            </a:r>
            <a:endParaRPr lang="en-US" b="1" dirty="0">
              <a:latin typeface="Calibri"/>
              <a:ea typeface="Calibri"/>
              <a:cs typeface="Calibri"/>
            </a:endParaRPr>
          </a:p>
        </p:txBody>
      </p:sp>
      <p:sp>
        <p:nvSpPr>
          <p:cNvPr id="7" name="TextBox 6">
            <a:extLst>
              <a:ext uri="{FF2B5EF4-FFF2-40B4-BE49-F238E27FC236}">
                <a16:creationId xmlns:a16="http://schemas.microsoft.com/office/drawing/2014/main" id="{8B14B9E2-A139-C5F9-4491-F6459A4E0E93}"/>
              </a:ext>
            </a:extLst>
          </p:cNvPr>
          <p:cNvSpPr txBox="1"/>
          <p:nvPr/>
        </p:nvSpPr>
        <p:spPr>
          <a:xfrm>
            <a:off x="247228" y="1133454"/>
            <a:ext cx="5367866" cy="62324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endParaRPr lang="en-US" b="1" dirty="0">
              <a:latin typeface="Calibri" panose="020F0502020204030204" pitchFamily="34" charset="0"/>
              <a:cs typeface="Calibri" panose="020F0502020204030204" pitchFamily="34" charset="0"/>
            </a:endParaRPr>
          </a:p>
          <a:p>
            <a:pPr>
              <a:spcBef>
                <a:spcPts val="1000"/>
              </a:spcBef>
            </a:pPr>
            <a:r>
              <a:rPr lang="en-US" b="1" dirty="0">
                <a:latin typeface="Calibri"/>
                <a:ea typeface="Calibri"/>
                <a:cs typeface="Calibri"/>
              </a:rPr>
              <a:t>Features &amp; technology and price for Tesla drivers and other BEV drivers</a:t>
            </a:r>
          </a:p>
          <a:p>
            <a:pPr marL="285750" indent="-285750">
              <a:spcBef>
                <a:spcPts val="1000"/>
              </a:spcBef>
              <a:buFont typeface="Arial" panose="020B0604020202020204" pitchFamily="34" charset="0"/>
              <a:buChar char="•"/>
            </a:pPr>
            <a:r>
              <a:rPr lang="en-US" dirty="0">
                <a:latin typeface="Calibri" panose="020F0502020204030204" pitchFamily="34" charset="0"/>
                <a:cs typeface="Calibri" panose="020F0502020204030204" pitchFamily="34" charset="0"/>
              </a:rPr>
              <a:t>“I like how simple it is inside the car; you can find everything on the screen and not have to look for different things while you are driving."</a:t>
            </a:r>
          </a:p>
          <a:p>
            <a:pPr marL="285750" indent="-285750">
              <a:spcBef>
                <a:spcPts val="1000"/>
              </a:spcBef>
              <a:buFont typeface="Arial" panose="020B0604020202020204" pitchFamily="34" charset="0"/>
              <a:buChar char="•"/>
            </a:pPr>
            <a:r>
              <a:rPr lang="en-US" dirty="0">
                <a:latin typeface="Calibri" panose="020F0502020204030204" pitchFamily="34" charset="0"/>
                <a:cs typeface="Calibri" panose="020F0502020204030204" pitchFamily="34" charset="0"/>
              </a:rPr>
              <a:t>“It turned out that I could afford the Model 3, so I decided to go with it."</a:t>
            </a:r>
          </a:p>
          <a:p>
            <a:pPr marL="285750" indent="-285750">
              <a:spcBef>
                <a:spcPts val="1000"/>
              </a:spcBef>
              <a:buFont typeface="Arial" panose="020B0604020202020204" pitchFamily="34" charset="0"/>
              <a:buChar char="•"/>
            </a:pPr>
            <a:r>
              <a:rPr lang="en-US" dirty="0">
                <a:latin typeface="Calibri" panose="020F0502020204030204" pitchFamily="34" charset="0"/>
                <a:cs typeface="Calibri" panose="020F0502020204030204" pitchFamily="34" charset="0"/>
              </a:rPr>
              <a:t>“I wanted something with a lot more cargo space, so I chose something a little bit more like sporty and roomier."</a:t>
            </a:r>
          </a:p>
          <a:p>
            <a:pPr marL="285750" indent="-285750">
              <a:spcBef>
                <a:spcPts val="1000"/>
              </a:spcBef>
              <a:buFont typeface="Arial" panose="020B0604020202020204" pitchFamily="34" charset="0"/>
              <a:buChar char="•"/>
            </a:pPr>
            <a:r>
              <a:rPr lang="en-US" dirty="0">
                <a:latin typeface="Calibri" panose="020F0502020204030204" pitchFamily="34" charset="0"/>
                <a:cs typeface="Calibri" panose="020F0502020204030204" pitchFamily="34" charset="0"/>
              </a:rPr>
              <a:t>“There were not a lot of options besides Tesla and Nissan, but they were out of my price range, so I decided to go with the Chevy."</a:t>
            </a:r>
          </a:p>
          <a:p>
            <a:pPr>
              <a:spcBef>
                <a:spcPts val="1000"/>
              </a:spcBef>
            </a:pPr>
            <a:r>
              <a:rPr lang="en-US" b="1" dirty="0">
                <a:latin typeface="Calibri"/>
                <a:ea typeface="Calibri"/>
                <a:cs typeface="Calibri"/>
              </a:rPr>
              <a:t>Other notable factors (See Frequency Chart for details)</a:t>
            </a:r>
          </a:p>
          <a:p>
            <a:pPr>
              <a:spcBef>
                <a:spcPts val="1000"/>
              </a:spcBef>
            </a:pPr>
            <a:endParaRPr lang="en-US" dirty="0">
              <a:latin typeface="Calibri" panose="020F0502020204030204" pitchFamily="34" charset="0"/>
              <a:cs typeface="Calibri" panose="020F0502020204030204" pitchFamily="34" charset="0"/>
            </a:endParaRPr>
          </a:p>
          <a:p>
            <a:pPr>
              <a:spcBef>
                <a:spcPts val="1000"/>
              </a:spcBef>
            </a:pPr>
            <a:endParaRPr lang="en-US" dirty="0">
              <a:latin typeface="Calibri" panose="020F0502020204030204" pitchFamily="34" charset="0"/>
              <a:cs typeface="Calibri" panose="020F0502020204030204" pitchFamily="34" charset="0"/>
            </a:endParaRPr>
          </a:p>
          <a:p>
            <a:pPr marL="285750" indent="-285750">
              <a:spcBef>
                <a:spcPts val="1000"/>
              </a:spcBef>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8" name="Text Placeholder 22">
            <a:extLst>
              <a:ext uri="{FF2B5EF4-FFF2-40B4-BE49-F238E27FC236}">
                <a16:creationId xmlns:a16="http://schemas.microsoft.com/office/drawing/2014/main" id="{742A6257-D0C9-751D-400D-47A4550F0C52}"/>
              </a:ext>
            </a:extLst>
          </p:cNvPr>
          <p:cNvSpPr txBox="1">
            <a:spLocks/>
          </p:cNvSpPr>
          <p:nvPr/>
        </p:nvSpPr>
        <p:spPr>
          <a:xfrm>
            <a:off x="7113059" y="3705860"/>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endParaRPr lang="en-US" sz="5750">
              <a:solidFill>
                <a:schemeClr val="bg1"/>
              </a:solidFill>
              <a:ea typeface="Open Sans Light" panose="020B0306030504020204" pitchFamily="34" charset="0"/>
              <a:cs typeface="Calibri Light" panose="020F0302020204030204" pitchFamily="34" charset="0"/>
            </a:endParaRPr>
          </a:p>
        </p:txBody>
      </p:sp>
      <p:pic>
        <p:nvPicPr>
          <p:cNvPr id="15" name="Picture 14">
            <a:extLst>
              <a:ext uri="{FF2B5EF4-FFF2-40B4-BE49-F238E27FC236}">
                <a16:creationId xmlns:a16="http://schemas.microsoft.com/office/drawing/2014/main" id="{E708A170-D0D1-0481-336E-788F3CBFCC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64733" y="1893692"/>
            <a:ext cx="6057803" cy="3409956"/>
          </a:xfrm>
          <a:prstGeom prst="rect">
            <a:avLst/>
          </a:prstGeom>
          <a:effectLst>
            <a:outerShdw blurRad="50800" dist="38100" dir="2700000" algn="tl" rotWithShape="0">
              <a:prstClr val="black">
                <a:alpha val="40000"/>
              </a:prstClr>
            </a:outerShdw>
          </a:effectLst>
        </p:spPr>
      </p:pic>
      <p:sp>
        <p:nvSpPr>
          <p:cNvPr id="5" name="Text Placeholder 22">
            <a:extLst>
              <a:ext uri="{FF2B5EF4-FFF2-40B4-BE49-F238E27FC236}">
                <a16:creationId xmlns:a16="http://schemas.microsoft.com/office/drawing/2014/main" id="{E57616C6-8D0A-C9B4-BCE0-D6D85240765C}"/>
              </a:ext>
            </a:extLst>
          </p:cNvPr>
          <p:cNvSpPr txBox="1">
            <a:spLocks/>
          </p:cNvSpPr>
          <p:nvPr/>
        </p:nvSpPr>
        <p:spPr>
          <a:xfrm>
            <a:off x="7113058" y="1419859"/>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r>
              <a:rPr lang="en-US" sz="2400">
                <a:solidFill>
                  <a:schemeClr val="bg1"/>
                </a:solidFill>
                <a:ea typeface="Open Sans Light"/>
                <a:cs typeface="Calibri Light"/>
              </a:rPr>
              <a:t> </a:t>
            </a:r>
            <a:endParaRPr lang="en-US" sz="5750">
              <a:solidFill>
                <a:schemeClr val="bg1"/>
              </a:solidFill>
              <a:ea typeface="Open Sans Light" panose="020B0306030504020204" pitchFamily="34" charset="0"/>
              <a:cs typeface="Calibri Light" panose="020F0302020204030204" pitchFamily="34" charset="0"/>
            </a:endParaRPr>
          </a:p>
        </p:txBody>
      </p:sp>
      <p:pic>
        <p:nvPicPr>
          <p:cNvPr id="2" name="Picture 1" descr="A black and blue text&#10;&#10;AI-generated content may be incorrect.">
            <a:extLst>
              <a:ext uri="{FF2B5EF4-FFF2-40B4-BE49-F238E27FC236}">
                <a16:creationId xmlns:a16="http://schemas.microsoft.com/office/drawing/2014/main" id="{73BE19F0-616A-DC25-CE71-C8F306564BF1}"/>
              </a:ext>
            </a:extLst>
          </p:cNvPr>
          <p:cNvPicPr>
            <a:picLocks noChangeAspect="1"/>
          </p:cNvPicPr>
          <p:nvPr/>
        </p:nvPicPr>
        <p:blipFill>
          <a:blip r:embed="rId4"/>
          <a:stretch>
            <a:fillRect/>
          </a:stretch>
        </p:blipFill>
        <p:spPr>
          <a:xfrm>
            <a:off x="10016434" y="6075431"/>
            <a:ext cx="2009914" cy="549138"/>
          </a:xfrm>
          <a:prstGeom prst="rect">
            <a:avLst/>
          </a:prstGeom>
        </p:spPr>
      </p:pic>
      <p:pic>
        <p:nvPicPr>
          <p:cNvPr id="3" name="Picture 2" descr="A logo with a black background&#10;&#10;AI-generated content may be incorrect.">
            <a:extLst>
              <a:ext uri="{FF2B5EF4-FFF2-40B4-BE49-F238E27FC236}">
                <a16:creationId xmlns:a16="http://schemas.microsoft.com/office/drawing/2014/main" id="{67A7B1B4-3E62-60DB-DFC1-83C2D5030D9A}"/>
              </a:ext>
            </a:extLst>
          </p:cNvPr>
          <p:cNvPicPr>
            <a:picLocks noChangeAspect="1"/>
          </p:cNvPicPr>
          <p:nvPr/>
        </p:nvPicPr>
        <p:blipFill>
          <a:blip r:embed="rId5"/>
          <a:stretch>
            <a:fillRect/>
          </a:stretch>
        </p:blipFill>
        <p:spPr>
          <a:xfrm>
            <a:off x="8589065" y="5685320"/>
            <a:ext cx="1430131" cy="1075359"/>
          </a:xfrm>
          <a:prstGeom prst="rect">
            <a:avLst/>
          </a:prstGeom>
        </p:spPr>
      </p:pic>
    </p:spTree>
    <p:extLst>
      <p:ext uri="{BB962C8B-B14F-4D97-AF65-F5344CB8AC3E}">
        <p14:creationId xmlns:p14="http://schemas.microsoft.com/office/powerpoint/2010/main" val="3777015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43BFB387-1F20-63A2-641E-14F3A5C1A002}"/>
              </a:ext>
            </a:extLst>
          </p:cNvPr>
          <p:cNvSpPr txBox="1">
            <a:spLocks/>
          </p:cNvSpPr>
          <p:nvPr/>
        </p:nvSpPr>
        <p:spPr>
          <a:xfrm>
            <a:off x="247228" y="708713"/>
            <a:ext cx="10799414" cy="8196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0000"/>
                </a:solidFill>
                <a:highlight>
                  <a:srgbClr val="FFFFFF"/>
                </a:highlight>
                <a:latin typeface="Calibri"/>
                <a:ea typeface="Calibri"/>
                <a:cs typeface="Calibri"/>
              </a:rPr>
              <a:t>Technology and charging access drive EV model selection for high-income participants</a:t>
            </a:r>
            <a:endParaRPr lang="en-US" b="1" dirty="0">
              <a:latin typeface="Calibri"/>
              <a:ea typeface="Calibri"/>
              <a:cs typeface="Calibri"/>
            </a:endParaRPr>
          </a:p>
        </p:txBody>
      </p:sp>
      <p:sp>
        <p:nvSpPr>
          <p:cNvPr id="7" name="TextBox 6">
            <a:extLst>
              <a:ext uri="{FF2B5EF4-FFF2-40B4-BE49-F238E27FC236}">
                <a16:creationId xmlns:a16="http://schemas.microsoft.com/office/drawing/2014/main" id="{8B14B9E2-A139-C5F9-4491-F6459A4E0E93}"/>
              </a:ext>
            </a:extLst>
          </p:cNvPr>
          <p:cNvSpPr txBox="1"/>
          <p:nvPr/>
        </p:nvSpPr>
        <p:spPr>
          <a:xfrm>
            <a:off x="219605" y="1528477"/>
            <a:ext cx="5367866" cy="595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endParaRPr lang="en-US" b="1" dirty="0">
              <a:latin typeface="Calibri" panose="020F0502020204030204" pitchFamily="34" charset="0"/>
              <a:cs typeface="Calibri" panose="020F0502020204030204" pitchFamily="34" charset="0"/>
            </a:endParaRPr>
          </a:p>
          <a:p>
            <a:pPr>
              <a:spcBef>
                <a:spcPts val="1000"/>
              </a:spcBef>
            </a:pPr>
            <a:r>
              <a:rPr lang="en-US" b="1" dirty="0">
                <a:latin typeface="Calibri"/>
                <a:ea typeface="Calibri"/>
                <a:cs typeface="Calibri"/>
              </a:rPr>
              <a:t>Features &amp; technology for Tesla drivers and other BEV drivers</a:t>
            </a:r>
          </a:p>
          <a:p>
            <a:pPr marL="285750" indent="-285750">
              <a:spcBef>
                <a:spcPts val="1000"/>
              </a:spcBef>
              <a:buFont typeface="Arial" panose="020B0604020202020204" pitchFamily="34" charset="0"/>
              <a:buChar char="•"/>
            </a:pPr>
            <a:r>
              <a:rPr lang="en-US" dirty="0">
                <a:latin typeface="Calibri" panose="020F0502020204030204" pitchFamily="34" charset="0"/>
                <a:cs typeface="Calibri" panose="020F0502020204030204" pitchFamily="34" charset="0"/>
              </a:rPr>
              <a:t>“I love everything about the Tesla that I have except for certain quality and reliability issues."</a:t>
            </a:r>
          </a:p>
          <a:p>
            <a:pPr marL="285750" indent="-285750">
              <a:spcBef>
                <a:spcPts val="1000"/>
              </a:spcBef>
              <a:buFont typeface="Arial" panose="020B0604020202020204" pitchFamily="34" charset="0"/>
              <a:buChar char="•"/>
            </a:pPr>
            <a:r>
              <a:rPr lang="en-US" dirty="0">
                <a:latin typeface="Calibri" panose="020F0502020204030204" pitchFamily="34" charset="0"/>
                <a:cs typeface="Calibri" panose="020F0502020204030204" pitchFamily="34" charset="0"/>
              </a:rPr>
              <a:t>“I bought my vehicle because I like the way it looks and has other perks such as fast charging. We can go from 20% to 80% in about 15 minutes if it is a good charger."</a:t>
            </a:r>
          </a:p>
          <a:p>
            <a:pPr>
              <a:spcBef>
                <a:spcPts val="1000"/>
              </a:spcBef>
            </a:pPr>
            <a:r>
              <a:rPr lang="en-US" b="1" dirty="0">
                <a:latin typeface="Calibri"/>
                <a:ea typeface="Calibri"/>
                <a:cs typeface="Calibri"/>
              </a:rPr>
              <a:t>Charging infrastructure for Tesla drivers</a:t>
            </a:r>
          </a:p>
          <a:p>
            <a:pPr marL="285750" indent="-285750">
              <a:spcBef>
                <a:spcPts val="1000"/>
              </a:spcBef>
              <a:buFont typeface="Arial" panose="020B0604020202020204" pitchFamily="34" charset="0"/>
              <a:buChar char="•"/>
            </a:pPr>
            <a:r>
              <a:rPr lang="en-US" dirty="0">
                <a:latin typeface="Calibri"/>
                <a:ea typeface="Calibri"/>
                <a:cs typeface="Calibri"/>
              </a:rPr>
              <a:t>“I have gone to like Texas and Arizona and you just like literally super charge all the way and its super quick."</a:t>
            </a:r>
          </a:p>
          <a:p>
            <a:pPr>
              <a:spcBef>
                <a:spcPts val="1000"/>
              </a:spcBef>
            </a:pPr>
            <a:r>
              <a:rPr lang="en-US" b="1" dirty="0">
                <a:latin typeface="Calibri"/>
                <a:ea typeface="Calibri"/>
                <a:cs typeface="Calibri"/>
              </a:rPr>
              <a:t>Other notable factors (see Frequency Chart for details)</a:t>
            </a:r>
          </a:p>
          <a:p>
            <a:pPr>
              <a:spcBef>
                <a:spcPts val="1000"/>
              </a:spcBef>
            </a:pPr>
            <a:endParaRPr lang="en-US" dirty="0">
              <a:latin typeface="Aptos"/>
              <a:cs typeface="Arial"/>
            </a:endParaRPr>
          </a:p>
          <a:p>
            <a:pPr>
              <a:spcBef>
                <a:spcPts val="1000"/>
              </a:spcBef>
            </a:pPr>
            <a:endParaRPr lang="en-US" dirty="0">
              <a:latin typeface="Aptos"/>
              <a:cs typeface="Arial"/>
            </a:endParaRPr>
          </a:p>
          <a:p>
            <a:pPr marL="285750" indent="-285750">
              <a:spcBef>
                <a:spcPts val="1000"/>
              </a:spcBef>
              <a:buFont typeface="Arial" panose="020B0604020202020204" pitchFamily="34" charset="0"/>
              <a:buChar char="•"/>
            </a:pPr>
            <a:endParaRPr lang="en-US" dirty="0">
              <a:latin typeface="Aptos"/>
              <a:cs typeface="Arial"/>
            </a:endParaRPr>
          </a:p>
        </p:txBody>
      </p:sp>
      <p:sp>
        <p:nvSpPr>
          <p:cNvPr id="8" name="Text Placeholder 22">
            <a:extLst>
              <a:ext uri="{FF2B5EF4-FFF2-40B4-BE49-F238E27FC236}">
                <a16:creationId xmlns:a16="http://schemas.microsoft.com/office/drawing/2014/main" id="{742A6257-D0C9-751D-400D-47A4550F0C52}"/>
              </a:ext>
            </a:extLst>
          </p:cNvPr>
          <p:cNvSpPr txBox="1">
            <a:spLocks/>
          </p:cNvSpPr>
          <p:nvPr/>
        </p:nvSpPr>
        <p:spPr>
          <a:xfrm>
            <a:off x="7113059" y="3705860"/>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endParaRPr lang="en-US" sz="5750">
              <a:solidFill>
                <a:schemeClr val="bg1"/>
              </a:solidFill>
              <a:ea typeface="Open Sans Light" panose="020B0306030504020204" pitchFamily="34" charset="0"/>
              <a:cs typeface="Calibri Light" panose="020F0302020204030204" pitchFamily="34" charset="0"/>
            </a:endParaRPr>
          </a:p>
        </p:txBody>
      </p:sp>
      <p:pic>
        <p:nvPicPr>
          <p:cNvPr id="15" name="Picture 14">
            <a:extLst>
              <a:ext uri="{FF2B5EF4-FFF2-40B4-BE49-F238E27FC236}">
                <a16:creationId xmlns:a16="http://schemas.microsoft.com/office/drawing/2014/main" id="{E708A170-D0D1-0481-336E-788F3CBFCC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2257645"/>
            <a:ext cx="5850994" cy="3067053"/>
          </a:xfrm>
          <a:prstGeom prst="rect">
            <a:avLst/>
          </a:prstGeom>
          <a:effectLst>
            <a:outerShdw blurRad="50800" dist="38100" dir="2700000" algn="tl" rotWithShape="0">
              <a:prstClr val="black">
                <a:alpha val="40000"/>
              </a:prstClr>
            </a:outerShdw>
          </a:effectLst>
        </p:spPr>
      </p:pic>
      <p:sp>
        <p:nvSpPr>
          <p:cNvPr id="5" name="Text Placeholder 22">
            <a:extLst>
              <a:ext uri="{FF2B5EF4-FFF2-40B4-BE49-F238E27FC236}">
                <a16:creationId xmlns:a16="http://schemas.microsoft.com/office/drawing/2014/main" id="{E57616C6-8D0A-C9B4-BCE0-D6D85240765C}"/>
              </a:ext>
            </a:extLst>
          </p:cNvPr>
          <p:cNvSpPr txBox="1">
            <a:spLocks/>
          </p:cNvSpPr>
          <p:nvPr/>
        </p:nvSpPr>
        <p:spPr>
          <a:xfrm>
            <a:off x="7113058" y="1419859"/>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r>
              <a:rPr lang="en-US" sz="2400">
                <a:solidFill>
                  <a:schemeClr val="bg1"/>
                </a:solidFill>
                <a:ea typeface="Open Sans Light"/>
                <a:cs typeface="Calibri Light"/>
              </a:rPr>
              <a:t> </a:t>
            </a:r>
            <a:endParaRPr lang="en-US" sz="5750">
              <a:solidFill>
                <a:schemeClr val="bg1"/>
              </a:solidFill>
              <a:ea typeface="Open Sans Light" panose="020B0306030504020204" pitchFamily="34" charset="0"/>
              <a:cs typeface="Calibri Light" panose="020F0302020204030204" pitchFamily="34" charset="0"/>
            </a:endParaRPr>
          </a:p>
        </p:txBody>
      </p:sp>
      <p:pic>
        <p:nvPicPr>
          <p:cNvPr id="2" name="Picture 1" descr="A black and blue text&#10;&#10;AI-generated content may be incorrect.">
            <a:extLst>
              <a:ext uri="{FF2B5EF4-FFF2-40B4-BE49-F238E27FC236}">
                <a16:creationId xmlns:a16="http://schemas.microsoft.com/office/drawing/2014/main" id="{24491A11-452B-8035-D6EC-4B9BE5121141}"/>
              </a:ext>
            </a:extLst>
          </p:cNvPr>
          <p:cNvPicPr>
            <a:picLocks noChangeAspect="1"/>
          </p:cNvPicPr>
          <p:nvPr/>
        </p:nvPicPr>
        <p:blipFill>
          <a:blip r:embed="rId4"/>
          <a:stretch>
            <a:fillRect/>
          </a:stretch>
        </p:blipFill>
        <p:spPr>
          <a:xfrm>
            <a:off x="10016434" y="6075431"/>
            <a:ext cx="2009914" cy="549138"/>
          </a:xfrm>
          <a:prstGeom prst="rect">
            <a:avLst/>
          </a:prstGeom>
        </p:spPr>
      </p:pic>
      <p:pic>
        <p:nvPicPr>
          <p:cNvPr id="3" name="Picture 2" descr="A logo with a black background&#10;&#10;AI-generated content may be incorrect.">
            <a:extLst>
              <a:ext uri="{FF2B5EF4-FFF2-40B4-BE49-F238E27FC236}">
                <a16:creationId xmlns:a16="http://schemas.microsoft.com/office/drawing/2014/main" id="{FEEE132A-D39D-6CCA-BA04-508A037F20FA}"/>
              </a:ext>
            </a:extLst>
          </p:cNvPr>
          <p:cNvPicPr>
            <a:picLocks noChangeAspect="1"/>
          </p:cNvPicPr>
          <p:nvPr/>
        </p:nvPicPr>
        <p:blipFill>
          <a:blip r:embed="rId5"/>
          <a:stretch>
            <a:fillRect/>
          </a:stretch>
        </p:blipFill>
        <p:spPr>
          <a:xfrm>
            <a:off x="8589065" y="5685320"/>
            <a:ext cx="1430131" cy="1075359"/>
          </a:xfrm>
          <a:prstGeom prst="rect">
            <a:avLst/>
          </a:prstGeom>
        </p:spPr>
      </p:pic>
    </p:spTree>
    <p:extLst>
      <p:ext uri="{BB962C8B-B14F-4D97-AF65-F5344CB8AC3E}">
        <p14:creationId xmlns:p14="http://schemas.microsoft.com/office/powerpoint/2010/main" val="452742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D63DE-DA70-DBE4-3781-0910C991B6DE}"/>
              </a:ext>
            </a:extLst>
          </p:cNvPr>
          <p:cNvSpPr>
            <a:spLocks noGrp="1"/>
          </p:cNvSpPr>
          <p:nvPr>
            <p:ph type="title"/>
          </p:nvPr>
        </p:nvSpPr>
        <p:spPr>
          <a:xfrm>
            <a:off x="839788" y="540223"/>
            <a:ext cx="10515600" cy="1325563"/>
          </a:xfrm>
        </p:spPr>
        <p:txBody>
          <a:bodyPr>
            <a:normAutofit/>
          </a:bodyPr>
          <a:lstStyle/>
          <a:p>
            <a:r>
              <a:rPr lang="en-US" sz="2800" b="1" dirty="0">
                <a:latin typeface="Calibri"/>
                <a:ea typeface="Calibri"/>
                <a:cs typeface="Calibri"/>
              </a:rPr>
              <a:t>Other EV models considered by participants</a:t>
            </a:r>
            <a:br>
              <a:rPr lang="en-US" sz="2800" dirty="0">
                <a:latin typeface="Calibri" panose="020F0502020204030204" pitchFamily="34" charset="0"/>
                <a:cs typeface="Calibri" panose="020F0502020204030204" pitchFamily="34" charset="0"/>
              </a:rPr>
            </a:br>
            <a:r>
              <a:rPr lang="en-US" sz="1800" i="1" dirty="0">
                <a:latin typeface="Calibri" panose="020F0502020204030204" pitchFamily="34" charset="0"/>
                <a:cs typeface="Calibri" panose="020F0502020204030204" pitchFamily="34" charset="0"/>
              </a:rPr>
              <a:t>They</a:t>
            </a:r>
            <a:r>
              <a:rPr lang="en-US" sz="2800" dirty="0">
                <a:latin typeface="Calibri" panose="020F0502020204030204" pitchFamily="34" charset="0"/>
                <a:cs typeface="Calibri" panose="020F0502020204030204" pitchFamily="34" charset="0"/>
              </a:rPr>
              <a:t> </a:t>
            </a:r>
            <a:r>
              <a:rPr lang="en-US" sz="1800" i="1" dirty="0">
                <a:latin typeface="Calibri"/>
                <a:ea typeface="Calibri"/>
                <a:cs typeface="Calibri"/>
              </a:rPr>
              <a:t>shared a range of models they considered: Tesla drivers considered high-end trims; and availability and style factors influenced other BEV drivers.</a:t>
            </a:r>
            <a:endParaRPr lang="en-US" sz="2800" dirty="0">
              <a:latin typeface="Calibri"/>
              <a:ea typeface="Calibri"/>
              <a:cs typeface="Calibri"/>
            </a:endParaRPr>
          </a:p>
        </p:txBody>
      </p:sp>
      <p:sp>
        <p:nvSpPr>
          <p:cNvPr id="4" name="Content Placeholder 3">
            <a:extLst>
              <a:ext uri="{FF2B5EF4-FFF2-40B4-BE49-F238E27FC236}">
                <a16:creationId xmlns:a16="http://schemas.microsoft.com/office/drawing/2014/main" id="{75F15EB6-A4BF-35F6-507F-833E3B39CDCF}"/>
              </a:ext>
            </a:extLst>
          </p:cNvPr>
          <p:cNvSpPr>
            <a:spLocks noGrp="1"/>
          </p:cNvSpPr>
          <p:nvPr>
            <p:ph sz="half" idx="2"/>
          </p:nvPr>
        </p:nvSpPr>
        <p:spPr>
          <a:xfrm>
            <a:off x="836612" y="1419096"/>
            <a:ext cx="5157787" cy="4039850"/>
          </a:xfrm>
        </p:spPr>
        <p:txBody>
          <a:bodyPr vert="horz" lIns="91440" tIns="45720" rIns="91440" bIns="45720" rtlCol="0" anchor="t">
            <a:noAutofit/>
          </a:bodyPr>
          <a:lstStyle/>
          <a:p>
            <a:pPr algn="ctr" defTabSz="271259">
              <a:spcBef>
                <a:spcPts val="300"/>
              </a:spcBef>
              <a:buNone/>
              <a:defRPr/>
            </a:pPr>
            <a:endParaRPr lang="en-US" altLang="en-US" sz="1800" b="1" dirty="0">
              <a:solidFill>
                <a:srgbClr val="3C444C"/>
              </a:solidFill>
              <a:latin typeface="Calibri" panose="020F0502020204030204" pitchFamily="34" charset="0"/>
              <a:ea typeface="Open Sans Light"/>
              <a:cs typeface="Calibri" panose="020F0502020204030204" pitchFamily="34" charset="0"/>
            </a:endParaRPr>
          </a:p>
          <a:p>
            <a:pPr algn="ctr" defTabSz="271259">
              <a:spcBef>
                <a:spcPts val="300"/>
              </a:spcBef>
              <a:buNone/>
              <a:defRPr/>
            </a:pPr>
            <a:r>
              <a:rPr lang="en-US" altLang="en-US" sz="1800" b="1" dirty="0">
                <a:solidFill>
                  <a:srgbClr val="3C444C"/>
                </a:solidFill>
                <a:latin typeface="Calibri"/>
                <a:ea typeface="Open Sans Light"/>
                <a:cs typeface="Calibri"/>
              </a:rPr>
              <a:t>Tesla Drivers</a:t>
            </a:r>
          </a:p>
          <a:p>
            <a:pPr defTabSz="271259">
              <a:lnSpc>
                <a:spcPct val="100000"/>
              </a:lnSpc>
              <a:spcBef>
                <a:spcPts val="300"/>
              </a:spcBef>
              <a:buNone/>
              <a:defRPr/>
            </a:pPr>
            <a:r>
              <a:rPr lang="en-US" altLang="en-US" sz="1800" b="1" dirty="0">
                <a:solidFill>
                  <a:srgbClr val="3C444C"/>
                </a:solidFill>
                <a:latin typeface="Calibri"/>
                <a:ea typeface="Open Sans Light"/>
                <a:cs typeface="Calibri"/>
              </a:rPr>
              <a:t>Low income</a:t>
            </a:r>
            <a:endParaRPr lang="en-US" altLang="en-US" sz="1800" b="1" dirty="0">
              <a:solidFill>
                <a:srgbClr val="3C444C"/>
              </a:solidFill>
              <a:latin typeface="Calibri" panose="020F0502020204030204" pitchFamily="34" charset="0"/>
              <a:ea typeface="Open Sans Light"/>
              <a:cs typeface="Calibri" panose="020F0502020204030204" pitchFamily="34" charset="0"/>
            </a:endParaRPr>
          </a:p>
          <a:p>
            <a:pPr defTabSz="271259">
              <a:lnSpc>
                <a:spcPct val="100000"/>
              </a:lnSpc>
              <a:spcBef>
                <a:spcPts val="300"/>
              </a:spcBef>
              <a:defRPr/>
            </a:pPr>
            <a:r>
              <a:rPr lang="en-US" altLang="en-US" sz="1800" dirty="0">
                <a:solidFill>
                  <a:srgbClr val="3C444C"/>
                </a:solidFill>
                <a:latin typeface="Calibri"/>
                <a:ea typeface="Open Sans Light"/>
                <a:cs typeface="Calibri"/>
              </a:rPr>
              <a:t>“I didn’t look at anything other than the Model Y because of more cargo space; the Model S or X were a little bit out of my price range.”</a:t>
            </a:r>
          </a:p>
          <a:p>
            <a:pPr defTabSz="271259">
              <a:lnSpc>
                <a:spcPct val="100000"/>
              </a:lnSpc>
              <a:spcBef>
                <a:spcPts val="300"/>
              </a:spcBef>
              <a:buNone/>
              <a:defRPr/>
            </a:pPr>
            <a:r>
              <a:rPr lang="en-US" altLang="en-US" sz="1800" b="1" dirty="0">
                <a:solidFill>
                  <a:srgbClr val="3C444C"/>
                </a:solidFill>
                <a:latin typeface="Calibri"/>
                <a:ea typeface="Open Sans Light"/>
                <a:cs typeface="Calibri"/>
              </a:rPr>
              <a:t>High income </a:t>
            </a:r>
          </a:p>
          <a:p>
            <a:pPr marL="171450" indent="-171450" defTabSz="271259">
              <a:lnSpc>
                <a:spcPct val="100000"/>
              </a:lnSpc>
              <a:spcBef>
                <a:spcPts val="300"/>
              </a:spcBef>
              <a:defRPr/>
            </a:pPr>
            <a:r>
              <a:rPr lang="en-US" altLang="en-US" sz="1800" dirty="0">
                <a:solidFill>
                  <a:srgbClr val="3C444C"/>
                </a:solidFill>
                <a:latin typeface="Calibri"/>
                <a:ea typeface="Open Sans Light"/>
                <a:cs typeface="Calibri"/>
              </a:rPr>
              <a:t>“We looked at the Toyota Rav4 Hybrid which was $48,000 during the pandemic, and we thought we would get a Tesla instead."</a:t>
            </a:r>
          </a:p>
          <a:p>
            <a:pPr marL="171450" indent="-171450" defTabSz="271259">
              <a:lnSpc>
                <a:spcPct val="100000"/>
              </a:lnSpc>
              <a:spcBef>
                <a:spcPts val="300"/>
              </a:spcBef>
              <a:defRPr/>
            </a:pPr>
            <a:r>
              <a:rPr lang="en-US" altLang="en-US" sz="1800" dirty="0">
                <a:solidFill>
                  <a:srgbClr val="3C444C"/>
                </a:solidFill>
                <a:latin typeface="Calibri"/>
                <a:ea typeface="Open Sans Light"/>
                <a:cs typeface="Calibri"/>
              </a:rPr>
              <a:t>“We looked at Honda Clarity which is a hybrid. So, we were looking at hybrids for a while because we wanted to have that gas option."</a:t>
            </a:r>
          </a:p>
          <a:p>
            <a:endParaRPr lang="en-US" dirty="0"/>
          </a:p>
        </p:txBody>
      </p:sp>
      <p:sp>
        <p:nvSpPr>
          <p:cNvPr id="6" name="Content Placeholder 5">
            <a:extLst>
              <a:ext uri="{FF2B5EF4-FFF2-40B4-BE49-F238E27FC236}">
                <a16:creationId xmlns:a16="http://schemas.microsoft.com/office/drawing/2014/main" id="{0B5A1D20-04BD-5A51-7C0B-4CB06E7F8380}"/>
              </a:ext>
            </a:extLst>
          </p:cNvPr>
          <p:cNvSpPr>
            <a:spLocks noGrp="1"/>
          </p:cNvSpPr>
          <p:nvPr>
            <p:ph sz="quarter" idx="4"/>
          </p:nvPr>
        </p:nvSpPr>
        <p:spPr>
          <a:xfrm>
            <a:off x="6197603" y="1419096"/>
            <a:ext cx="5183188" cy="4039850"/>
          </a:xfrm>
        </p:spPr>
        <p:txBody>
          <a:bodyPr vert="horz" lIns="91440" tIns="45720" rIns="91440" bIns="45720" rtlCol="0" anchor="t">
            <a:noAutofit/>
          </a:bodyPr>
          <a:lstStyle/>
          <a:p>
            <a:pPr algn="ctr" defTabSz="271259">
              <a:spcBef>
                <a:spcPts val="300"/>
              </a:spcBef>
              <a:buNone/>
              <a:defRPr/>
            </a:pPr>
            <a:endParaRPr lang="en-US" altLang="en-US" sz="1800" b="1" dirty="0">
              <a:solidFill>
                <a:srgbClr val="3C444C"/>
              </a:solidFill>
              <a:latin typeface="Calibri" panose="020F0502020204030204" pitchFamily="34" charset="0"/>
              <a:ea typeface="Open Sans Light"/>
              <a:cs typeface="Calibri" panose="020F0502020204030204" pitchFamily="34" charset="0"/>
            </a:endParaRPr>
          </a:p>
          <a:p>
            <a:pPr algn="ctr" defTabSz="271259">
              <a:lnSpc>
                <a:spcPct val="100000"/>
              </a:lnSpc>
              <a:spcBef>
                <a:spcPts val="300"/>
              </a:spcBef>
              <a:buNone/>
              <a:defRPr/>
            </a:pPr>
            <a:r>
              <a:rPr lang="en-US" altLang="en-US" sz="1800" b="1" dirty="0">
                <a:solidFill>
                  <a:srgbClr val="3C444C"/>
                </a:solidFill>
                <a:latin typeface="Calibri"/>
                <a:ea typeface="Open Sans Light"/>
                <a:cs typeface="Calibri"/>
              </a:rPr>
              <a:t>Other BEV Drivers</a:t>
            </a:r>
          </a:p>
          <a:p>
            <a:pPr defTabSz="271259">
              <a:lnSpc>
                <a:spcPct val="100000"/>
              </a:lnSpc>
              <a:spcBef>
                <a:spcPts val="300"/>
              </a:spcBef>
              <a:buNone/>
              <a:defRPr/>
            </a:pPr>
            <a:r>
              <a:rPr lang="en-US" altLang="en-US" sz="1800" b="1">
                <a:solidFill>
                  <a:srgbClr val="3C444C"/>
                </a:solidFill>
                <a:latin typeface="Calibri"/>
                <a:ea typeface="Open Sans Light"/>
                <a:cs typeface="Calibri"/>
              </a:rPr>
              <a:t>Low income</a:t>
            </a:r>
          </a:p>
          <a:p>
            <a:pPr marL="285750" indent="-285750" defTabSz="271259">
              <a:lnSpc>
                <a:spcPct val="100000"/>
              </a:lnSpc>
              <a:spcBef>
                <a:spcPts val="300"/>
              </a:spcBef>
              <a:defRPr/>
            </a:pPr>
            <a:r>
              <a:rPr lang="en-US" altLang="en-US" sz="1800" dirty="0">
                <a:solidFill>
                  <a:srgbClr val="3C444C"/>
                </a:solidFill>
                <a:latin typeface="Calibri"/>
                <a:ea typeface="Open Sans Light"/>
                <a:cs typeface="Calibri"/>
              </a:rPr>
              <a:t>“I like the Ioniq 5 but that it a little too bulky; the Kia EV6 kind of looked weird. We ultimately chose a Mach-E as it is almost like as gas car. It has different modes where you could do a quiet version, and you don’t hear anything or another mode where it would sound like an Engine."</a:t>
            </a:r>
          </a:p>
          <a:p>
            <a:pPr marL="285750" indent="-285750" defTabSz="271259">
              <a:lnSpc>
                <a:spcPct val="100000"/>
              </a:lnSpc>
              <a:spcBef>
                <a:spcPts val="300"/>
              </a:spcBef>
              <a:defRPr/>
            </a:pPr>
            <a:r>
              <a:rPr lang="en-US" altLang="en-US" sz="1800" dirty="0">
                <a:solidFill>
                  <a:srgbClr val="3C444C"/>
                </a:solidFill>
                <a:latin typeface="Calibri"/>
                <a:ea typeface="Open Sans Light"/>
                <a:cs typeface="Calibri"/>
              </a:rPr>
              <a:t>“We looked at the Mazda EV which was a little bit sportier but what ended up sealing the deal for us was vehicle availability. Our local dealership didn’t have the Mazda.“</a:t>
            </a:r>
          </a:p>
          <a:p>
            <a:pPr marL="0" indent="0" defTabSz="271259">
              <a:lnSpc>
                <a:spcPct val="100000"/>
              </a:lnSpc>
              <a:spcBef>
                <a:spcPts val="300"/>
              </a:spcBef>
              <a:buNone/>
              <a:defRPr/>
            </a:pPr>
            <a:r>
              <a:rPr lang="en-US" altLang="en-US" sz="1800" b="1" dirty="0">
                <a:solidFill>
                  <a:srgbClr val="3C444C"/>
                </a:solidFill>
                <a:latin typeface="Calibri"/>
                <a:ea typeface="Open Sans Light"/>
                <a:cs typeface="Calibri"/>
              </a:rPr>
              <a:t>High income</a:t>
            </a:r>
          </a:p>
          <a:p>
            <a:pPr defTabSz="271259">
              <a:lnSpc>
                <a:spcPct val="100000"/>
              </a:lnSpc>
              <a:spcBef>
                <a:spcPts val="300"/>
              </a:spcBef>
              <a:defRPr/>
            </a:pPr>
            <a:r>
              <a:rPr lang="en-US" altLang="en-US" sz="1800" dirty="0">
                <a:solidFill>
                  <a:srgbClr val="3C444C"/>
                </a:solidFill>
                <a:latin typeface="Calibri"/>
                <a:ea typeface="Open Sans Light"/>
                <a:cs typeface="Calibri"/>
              </a:rPr>
              <a:t>No other EV model was reported.</a:t>
            </a:r>
          </a:p>
          <a:p>
            <a:endParaRPr lang="en-US" dirty="0"/>
          </a:p>
        </p:txBody>
      </p:sp>
      <p:pic>
        <p:nvPicPr>
          <p:cNvPr id="3" name="Picture 2" descr="A black and blue text&#10;&#10;AI-generated content may be incorrect.">
            <a:extLst>
              <a:ext uri="{FF2B5EF4-FFF2-40B4-BE49-F238E27FC236}">
                <a16:creationId xmlns:a16="http://schemas.microsoft.com/office/drawing/2014/main" id="{158D0A4E-8D62-3890-F3FD-C3DCEFA17867}"/>
              </a:ext>
            </a:extLst>
          </p:cNvPr>
          <p:cNvPicPr>
            <a:picLocks noChangeAspect="1"/>
          </p:cNvPicPr>
          <p:nvPr/>
        </p:nvPicPr>
        <p:blipFill>
          <a:blip r:embed="rId3"/>
          <a:stretch>
            <a:fillRect/>
          </a:stretch>
        </p:blipFill>
        <p:spPr>
          <a:xfrm>
            <a:off x="10016434" y="6075431"/>
            <a:ext cx="2009914" cy="549138"/>
          </a:xfrm>
          <a:prstGeom prst="rect">
            <a:avLst/>
          </a:prstGeom>
        </p:spPr>
      </p:pic>
      <p:pic>
        <p:nvPicPr>
          <p:cNvPr id="5" name="Picture 4" descr="A logo with a black background&#10;&#10;AI-generated content may be incorrect.">
            <a:extLst>
              <a:ext uri="{FF2B5EF4-FFF2-40B4-BE49-F238E27FC236}">
                <a16:creationId xmlns:a16="http://schemas.microsoft.com/office/drawing/2014/main" id="{4EBFAEB0-D350-B854-8B68-24828F9D00AD}"/>
              </a:ext>
            </a:extLst>
          </p:cNvPr>
          <p:cNvPicPr>
            <a:picLocks noChangeAspect="1"/>
          </p:cNvPicPr>
          <p:nvPr/>
        </p:nvPicPr>
        <p:blipFill>
          <a:blip r:embed="rId4"/>
          <a:stretch>
            <a:fillRect/>
          </a:stretch>
        </p:blipFill>
        <p:spPr>
          <a:xfrm>
            <a:off x="8589065" y="5685320"/>
            <a:ext cx="1430131" cy="1075359"/>
          </a:xfrm>
          <a:prstGeom prst="rect">
            <a:avLst/>
          </a:prstGeom>
        </p:spPr>
      </p:pic>
    </p:spTree>
    <p:extLst>
      <p:ext uri="{BB962C8B-B14F-4D97-AF65-F5344CB8AC3E}">
        <p14:creationId xmlns:p14="http://schemas.microsoft.com/office/powerpoint/2010/main" val="855184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AE5CE-967B-1B97-1AD8-80EA6F898C7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3FEE9D5-4FB8-DBB3-AA1B-CE11317F0657}"/>
              </a:ext>
            </a:extLst>
          </p:cNvPr>
          <p:cNvSpPr>
            <a:spLocks noGrp="1"/>
          </p:cNvSpPr>
          <p:nvPr>
            <p:ph type="title"/>
          </p:nvPr>
        </p:nvSpPr>
        <p:spPr>
          <a:prstGeom prst="rect">
            <a:avLst/>
          </a:prstGeom>
          <a:noFill/>
          <a:ln>
            <a:noFill/>
            <a:prstDash/>
          </a:ln>
          <a:effectLst/>
        </p:spPr>
        <p:txBody>
          <a:bodyPr rot="0" spcFirstLastPara="0" vertOverflow="overflow" horzOverflow="overflow" vert="horz" wrap="square" lIns="45720" tIns="22860" rIns="45720" bIns="22860" numCol="1" spcCol="0" rtlCol="0" fromWordArt="0" anchor="b" anchorCtr="0" forceAA="0" compatLnSpc="1">
            <a:prstTxWarp prst="textNoShape">
              <a:avLst/>
            </a:prstTxWarp>
            <a:normAutofit/>
          </a:bodyPr>
          <a:lstStyle/>
          <a:p>
            <a:pPr>
              <a:spcBef>
                <a:spcPts val="1000"/>
              </a:spcBef>
              <a:defRPr/>
            </a:pPr>
            <a:r>
              <a:rPr lang="en-US" sz="4900">
                <a:latin typeface="Calibri"/>
                <a:ea typeface="Calibri"/>
                <a:cs typeface="Calibri"/>
              </a:rPr>
              <a:t>Barriers to Driving EVs</a:t>
            </a:r>
            <a:br>
              <a:rPr lang="en-US" sz="6600">
                <a:ea typeface="+mn-ea"/>
                <a:cs typeface="Arial" panose="020B0604020202020204" pitchFamily="34" charset="0"/>
              </a:rPr>
            </a:br>
            <a:r>
              <a:rPr lang="en-US" sz="2400" i="1">
                <a:latin typeface="Calibri"/>
                <a:ea typeface="Calibri"/>
                <a:cs typeface="Calibri"/>
              </a:rPr>
              <a:t>Low-income and High-income CVRP Participants</a:t>
            </a:r>
            <a:endParaRPr lang="en-US" sz="2400" i="1">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51105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43BFB387-1F20-63A2-641E-14F3A5C1A002}"/>
              </a:ext>
            </a:extLst>
          </p:cNvPr>
          <p:cNvSpPr txBox="1">
            <a:spLocks/>
          </p:cNvSpPr>
          <p:nvPr/>
        </p:nvSpPr>
        <p:spPr>
          <a:xfrm>
            <a:off x="349517" y="630251"/>
            <a:ext cx="10671874" cy="8196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0000"/>
                </a:solidFill>
                <a:highlight>
                  <a:srgbClr val="FFFFFF"/>
                </a:highlight>
                <a:latin typeface="Calibri"/>
                <a:ea typeface="Calibri"/>
                <a:cs typeface="Calibri"/>
              </a:rPr>
              <a:t>Range anxiety and charging wait times are key barriers for low-income participants driving EVs</a:t>
            </a:r>
            <a:endParaRPr lang="en-US" b="1" dirty="0">
              <a:latin typeface="Calibri"/>
              <a:ea typeface="Calibri"/>
              <a:cs typeface="Calibri"/>
            </a:endParaRPr>
          </a:p>
        </p:txBody>
      </p:sp>
      <p:sp>
        <p:nvSpPr>
          <p:cNvPr id="7" name="TextBox 6">
            <a:extLst>
              <a:ext uri="{FF2B5EF4-FFF2-40B4-BE49-F238E27FC236}">
                <a16:creationId xmlns:a16="http://schemas.microsoft.com/office/drawing/2014/main" id="{8B14B9E2-A139-C5F9-4491-F6459A4E0E93}"/>
              </a:ext>
            </a:extLst>
          </p:cNvPr>
          <p:cNvSpPr txBox="1"/>
          <p:nvPr/>
        </p:nvSpPr>
        <p:spPr>
          <a:xfrm>
            <a:off x="219605" y="1733078"/>
            <a:ext cx="5367866" cy="5698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sz="1700" b="1" dirty="0">
                <a:latin typeface="Calibri"/>
                <a:ea typeface="Calibri"/>
                <a:cs typeface="Calibri"/>
              </a:rPr>
              <a:t>Charging infrastructure and range anxiety</a:t>
            </a:r>
          </a:p>
          <a:p>
            <a:pPr marL="285750" indent="-285750">
              <a:spcBef>
                <a:spcPts val="1000"/>
              </a:spcBef>
              <a:buFont typeface="Arial" panose="020B0604020202020204" pitchFamily="34" charset="0"/>
              <a:buChar char="•"/>
            </a:pPr>
            <a:r>
              <a:rPr lang="en-US" sz="1700" dirty="0">
                <a:latin typeface="Calibri"/>
                <a:ea typeface="Calibri"/>
                <a:cs typeface="Calibri"/>
              </a:rPr>
              <a:t>“The Tesla is a more city-friendly vehicle, my biggest worry would be to be that guy or girl that gets taken to the charging stations on a tow truck because I ran out of battery if I happen to take a long-distance trip.”</a:t>
            </a:r>
          </a:p>
          <a:p>
            <a:pPr lvl="1">
              <a:spcBef>
                <a:spcPts val="1000"/>
              </a:spcBef>
            </a:pPr>
            <a:r>
              <a:rPr lang="en-US" sz="1700" dirty="0">
                <a:latin typeface="Calibri"/>
                <a:ea typeface="Calibri"/>
                <a:cs typeface="Calibri"/>
              </a:rPr>
              <a:t>	- Tesla driver               </a:t>
            </a:r>
          </a:p>
          <a:p>
            <a:pPr marL="285750" indent="-285750">
              <a:spcBef>
                <a:spcPts val="1000"/>
              </a:spcBef>
              <a:buFont typeface="Arial" panose="020B0604020202020204" pitchFamily="34" charset="0"/>
              <a:buChar char="•"/>
            </a:pPr>
            <a:r>
              <a:rPr lang="en-US" sz="1700" dirty="0">
                <a:latin typeface="Calibri"/>
                <a:ea typeface="Calibri"/>
                <a:cs typeface="Calibri"/>
              </a:rPr>
              <a:t>“I feel like the ratio of EV owners and charging stations does not make sense. Some charging stations only have two or three plugins, and they always have huge long lines. I took a trip once which was supposed to be 4.5 hours, and it ended up being 7 hours and I had a seven-month-old with me. I have been a little scarred from that experience and haven’t been very far with my car since then.”</a:t>
            </a:r>
          </a:p>
          <a:p>
            <a:pPr>
              <a:spcBef>
                <a:spcPts val="1000"/>
              </a:spcBef>
            </a:pPr>
            <a:r>
              <a:rPr lang="en-US" sz="1700" dirty="0">
                <a:latin typeface="Calibri"/>
                <a:ea typeface="Calibri"/>
                <a:cs typeface="Calibri"/>
              </a:rPr>
              <a:t>	- Other BEV driver</a:t>
            </a:r>
          </a:p>
          <a:p>
            <a:pPr>
              <a:spcBef>
                <a:spcPts val="1000"/>
              </a:spcBef>
            </a:pPr>
            <a:r>
              <a:rPr lang="en-US" sz="1700" b="1" dirty="0">
                <a:latin typeface="Calibri"/>
                <a:ea typeface="Calibri"/>
                <a:cs typeface="Calibri"/>
              </a:rPr>
              <a:t>Other notable barriers (see Frequency Chart for details)</a:t>
            </a:r>
          </a:p>
          <a:p>
            <a:pPr>
              <a:spcBef>
                <a:spcPts val="1000"/>
              </a:spcBef>
            </a:pPr>
            <a:endParaRPr lang="en-US" sz="1600" dirty="0">
              <a:latin typeface="Aptos"/>
              <a:cs typeface="Arial"/>
            </a:endParaRPr>
          </a:p>
          <a:p>
            <a:pPr marL="285750" indent="-285750">
              <a:spcBef>
                <a:spcPts val="1000"/>
              </a:spcBef>
              <a:buFont typeface="Arial" panose="020B0604020202020204" pitchFamily="34" charset="0"/>
              <a:buChar char="•"/>
            </a:pPr>
            <a:endParaRPr lang="en-US" dirty="0">
              <a:latin typeface="Aptos"/>
              <a:cs typeface="Arial"/>
            </a:endParaRPr>
          </a:p>
        </p:txBody>
      </p:sp>
      <p:sp>
        <p:nvSpPr>
          <p:cNvPr id="8" name="Text Placeholder 22">
            <a:extLst>
              <a:ext uri="{FF2B5EF4-FFF2-40B4-BE49-F238E27FC236}">
                <a16:creationId xmlns:a16="http://schemas.microsoft.com/office/drawing/2014/main" id="{742A6257-D0C9-751D-400D-47A4550F0C52}"/>
              </a:ext>
            </a:extLst>
          </p:cNvPr>
          <p:cNvSpPr txBox="1">
            <a:spLocks/>
          </p:cNvSpPr>
          <p:nvPr/>
        </p:nvSpPr>
        <p:spPr>
          <a:xfrm>
            <a:off x="7113059" y="3705860"/>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endParaRPr lang="en-US" sz="5750">
              <a:solidFill>
                <a:schemeClr val="bg1"/>
              </a:solidFill>
              <a:ea typeface="Open Sans Light" panose="020B0306030504020204" pitchFamily="34" charset="0"/>
              <a:cs typeface="Calibri Light" panose="020F0302020204030204" pitchFamily="34" charset="0"/>
            </a:endParaRPr>
          </a:p>
        </p:txBody>
      </p:sp>
      <p:pic>
        <p:nvPicPr>
          <p:cNvPr id="15" name="Picture 14">
            <a:extLst>
              <a:ext uri="{FF2B5EF4-FFF2-40B4-BE49-F238E27FC236}">
                <a16:creationId xmlns:a16="http://schemas.microsoft.com/office/drawing/2014/main" id="{E708A170-D0D1-0481-336E-788F3CBFCC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2372007"/>
            <a:ext cx="5616102" cy="2678759"/>
          </a:xfrm>
          <a:prstGeom prst="rect">
            <a:avLst/>
          </a:prstGeom>
          <a:effectLst>
            <a:outerShdw blurRad="50800" dist="38100" dir="2700000" algn="tl" rotWithShape="0">
              <a:prstClr val="black">
                <a:alpha val="40000"/>
              </a:prstClr>
            </a:outerShdw>
          </a:effectLst>
        </p:spPr>
      </p:pic>
      <p:sp>
        <p:nvSpPr>
          <p:cNvPr id="5" name="Text Placeholder 22">
            <a:extLst>
              <a:ext uri="{FF2B5EF4-FFF2-40B4-BE49-F238E27FC236}">
                <a16:creationId xmlns:a16="http://schemas.microsoft.com/office/drawing/2014/main" id="{E57616C6-8D0A-C9B4-BCE0-D6D85240765C}"/>
              </a:ext>
            </a:extLst>
          </p:cNvPr>
          <p:cNvSpPr txBox="1">
            <a:spLocks/>
          </p:cNvSpPr>
          <p:nvPr/>
        </p:nvSpPr>
        <p:spPr>
          <a:xfrm>
            <a:off x="7113058" y="1419859"/>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r>
              <a:rPr lang="en-US" sz="2400">
                <a:solidFill>
                  <a:schemeClr val="bg1"/>
                </a:solidFill>
                <a:ea typeface="Open Sans Light"/>
                <a:cs typeface="Calibri Light"/>
              </a:rPr>
              <a:t> </a:t>
            </a:r>
            <a:endParaRPr lang="en-US" sz="5750">
              <a:solidFill>
                <a:schemeClr val="bg1"/>
              </a:solidFill>
              <a:ea typeface="Open Sans Light" panose="020B0306030504020204" pitchFamily="34" charset="0"/>
              <a:cs typeface="Calibri Light" panose="020F0302020204030204" pitchFamily="34" charset="0"/>
            </a:endParaRPr>
          </a:p>
        </p:txBody>
      </p:sp>
      <p:pic>
        <p:nvPicPr>
          <p:cNvPr id="2" name="Picture 1" descr="A black and blue text&#10;&#10;AI-generated content may be incorrect.">
            <a:extLst>
              <a:ext uri="{FF2B5EF4-FFF2-40B4-BE49-F238E27FC236}">
                <a16:creationId xmlns:a16="http://schemas.microsoft.com/office/drawing/2014/main" id="{B8AD86F2-70C6-1789-FF87-04033E6513B8}"/>
              </a:ext>
            </a:extLst>
          </p:cNvPr>
          <p:cNvPicPr>
            <a:picLocks noChangeAspect="1"/>
          </p:cNvPicPr>
          <p:nvPr/>
        </p:nvPicPr>
        <p:blipFill>
          <a:blip r:embed="rId4"/>
          <a:stretch>
            <a:fillRect/>
          </a:stretch>
        </p:blipFill>
        <p:spPr>
          <a:xfrm>
            <a:off x="10016434" y="6075431"/>
            <a:ext cx="2009914" cy="549138"/>
          </a:xfrm>
          <a:prstGeom prst="rect">
            <a:avLst/>
          </a:prstGeom>
        </p:spPr>
      </p:pic>
      <p:pic>
        <p:nvPicPr>
          <p:cNvPr id="3" name="Picture 2" descr="A logo with a black background&#10;&#10;AI-generated content may be incorrect.">
            <a:extLst>
              <a:ext uri="{FF2B5EF4-FFF2-40B4-BE49-F238E27FC236}">
                <a16:creationId xmlns:a16="http://schemas.microsoft.com/office/drawing/2014/main" id="{CFDEEB5F-A197-6282-7FC8-3037859F5D4C}"/>
              </a:ext>
            </a:extLst>
          </p:cNvPr>
          <p:cNvPicPr>
            <a:picLocks noChangeAspect="1"/>
          </p:cNvPicPr>
          <p:nvPr/>
        </p:nvPicPr>
        <p:blipFill>
          <a:blip r:embed="rId5"/>
          <a:stretch>
            <a:fillRect/>
          </a:stretch>
        </p:blipFill>
        <p:spPr>
          <a:xfrm>
            <a:off x="8589065" y="5685320"/>
            <a:ext cx="1430131" cy="1075359"/>
          </a:xfrm>
          <a:prstGeom prst="rect">
            <a:avLst/>
          </a:prstGeom>
        </p:spPr>
      </p:pic>
    </p:spTree>
    <p:extLst>
      <p:ext uri="{BB962C8B-B14F-4D97-AF65-F5344CB8AC3E}">
        <p14:creationId xmlns:p14="http://schemas.microsoft.com/office/powerpoint/2010/main" val="644250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43BFB387-1F20-63A2-641E-14F3A5C1A002}"/>
              </a:ext>
            </a:extLst>
          </p:cNvPr>
          <p:cNvSpPr txBox="1">
            <a:spLocks/>
          </p:cNvSpPr>
          <p:nvPr/>
        </p:nvSpPr>
        <p:spPr>
          <a:xfrm>
            <a:off x="302504" y="923831"/>
            <a:ext cx="10857780" cy="8196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0000"/>
                </a:solidFill>
                <a:highlight>
                  <a:srgbClr val="FFFFFF"/>
                </a:highlight>
                <a:latin typeface="Calibri"/>
                <a:ea typeface="Calibri"/>
                <a:cs typeface="Calibri"/>
              </a:rPr>
              <a:t>Charging infrastructure and range anxiety create barriers for high-income participants driving EVs</a:t>
            </a:r>
            <a:endParaRPr lang="en-US" b="1" dirty="0">
              <a:latin typeface="Calibri"/>
              <a:ea typeface="Calibri"/>
              <a:cs typeface="Calibri"/>
            </a:endParaRPr>
          </a:p>
        </p:txBody>
      </p:sp>
      <p:sp>
        <p:nvSpPr>
          <p:cNvPr id="7" name="TextBox 6">
            <a:extLst>
              <a:ext uri="{FF2B5EF4-FFF2-40B4-BE49-F238E27FC236}">
                <a16:creationId xmlns:a16="http://schemas.microsoft.com/office/drawing/2014/main" id="{8B14B9E2-A139-C5F9-4491-F6459A4E0E93}"/>
              </a:ext>
            </a:extLst>
          </p:cNvPr>
          <p:cNvSpPr txBox="1"/>
          <p:nvPr/>
        </p:nvSpPr>
        <p:spPr>
          <a:xfrm>
            <a:off x="302504" y="1985869"/>
            <a:ext cx="5367866" cy="5114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b="1" dirty="0">
                <a:latin typeface="Calibri"/>
                <a:ea typeface="Calibri"/>
                <a:cs typeface="Calibri"/>
              </a:rPr>
              <a:t>Charging infrastructure and range anxiety</a:t>
            </a:r>
          </a:p>
          <a:p>
            <a:pPr marL="285750" indent="-285750">
              <a:spcBef>
                <a:spcPts val="1000"/>
              </a:spcBef>
              <a:buFont typeface="Arial" panose="020B0604020202020204" pitchFamily="34" charset="0"/>
              <a:buChar char="•"/>
            </a:pPr>
            <a:r>
              <a:rPr lang="en-US" dirty="0">
                <a:latin typeface="Calibri"/>
                <a:ea typeface="Calibri"/>
                <a:cs typeface="Calibri"/>
              </a:rPr>
              <a:t>“If you have to use non-Tesla chargers, it is a lot of hoops you have to jump through in order to charge. You have to have an external app like charge point and you have to have it already set up.”</a:t>
            </a:r>
          </a:p>
          <a:p>
            <a:pPr>
              <a:spcBef>
                <a:spcPts val="1000"/>
              </a:spcBef>
            </a:pPr>
            <a:r>
              <a:rPr lang="en-US" dirty="0">
                <a:latin typeface="Calibri"/>
                <a:ea typeface="Calibri"/>
                <a:cs typeface="Calibri"/>
              </a:rPr>
              <a:t>	 - Tesla driver</a:t>
            </a:r>
          </a:p>
          <a:p>
            <a:pPr marL="285750" indent="-285750">
              <a:spcBef>
                <a:spcPts val="1000"/>
              </a:spcBef>
              <a:buFont typeface="Arial" panose="020B0604020202020204" pitchFamily="34" charset="0"/>
              <a:buChar char="•"/>
            </a:pPr>
            <a:r>
              <a:rPr lang="en-US" dirty="0">
                <a:latin typeface="Calibri"/>
                <a:ea typeface="Calibri"/>
                <a:cs typeface="Calibri"/>
              </a:rPr>
              <a:t>“Public charging is a nightmare – sometimes they work, and sometimes they don’t. We installed a charger in our garage, and charging has become simpler for us.”</a:t>
            </a:r>
          </a:p>
          <a:p>
            <a:pPr>
              <a:spcBef>
                <a:spcPts val="1000"/>
              </a:spcBef>
            </a:pPr>
            <a:r>
              <a:rPr lang="en-US" dirty="0">
                <a:latin typeface="Calibri"/>
                <a:ea typeface="Calibri"/>
                <a:cs typeface="Calibri"/>
              </a:rPr>
              <a:t>	 - Other BEV driver</a:t>
            </a:r>
          </a:p>
          <a:p>
            <a:pPr>
              <a:spcBef>
                <a:spcPts val="1000"/>
              </a:spcBef>
            </a:pPr>
            <a:r>
              <a:rPr lang="en-US" b="1" dirty="0">
                <a:latin typeface="Calibri"/>
                <a:ea typeface="Calibri"/>
                <a:cs typeface="Calibri"/>
              </a:rPr>
              <a:t>Other notable barriers (see Frequency Chart for details)</a:t>
            </a:r>
          </a:p>
          <a:p>
            <a:pPr>
              <a:spcBef>
                <a:spcPts val="1000"/>
              </a:spcBef>
            </a:pPr>
            <a:endParaRPr lang="en-US" sz="1600" dirty="0">
              <a:latin typeface="Aptos"/>
              <a:cs typeface="Arial"/>
            </a:endParaRPr>
          </a:p>
          <a:p>
            <a:pPr marL="285750" indent="-285750">
              <a:spcBef>
                <a:spcPts val="1000"/>
              </a:spcBef>
              <a:buFont typeface="Arial" panose="020B0604020202020204" pitchFamily="34" charset="0"/>
              <a:buChar char="•"/>
            </a:pPr>
            <a:endParaRPr lang="en-US" dirty="0">
              <a:latin typeface="Aptos"/>
              <a:cs typeface="Arial"/>
            </a:endParaRPr>
          </a:p>
        </p:txBody>
      </p:sp>
      <p:sp>
        <p:nvSpPr>
          <p:cNvPr id="8" name="Text Placeholder 22">
            <a:extLst>
              <a:ext uri="{FF2B5EF4-FFF2-40B4-BE49-F238E27FC236}">
                <a16:creationId xmlns:a16="http://schemas.microsoft.com/office/drawing/2014/main" id="{742A6257-D0C9-751D-400D-47A4550F0C52}"/>
              </a:ext>
            </a:extLst>
          </p:cNvPr>
          <p:cNvSpPr txBox="1">
            <a:spLocks/>
          </p:cNvSpPr>
          <p:nvPr/>
        </p:nvSpPr>
        <p:spPr>
          <a:xfrm>
            <a:off x="7113059" y="3705860"/>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endParaRPr lang="en-US" sz="5750">
              <a:solidFill>
                <a:schemeClr val="bg1"/>
              </a:solidFill>
              <a:ea typeface="Open Sans Light" panose="020B0306030504020204" pitchFamily="34" charset="0"/>
              <a:cs typeface="Calibri Light" panose="020F0302020204030204" pitchFamily="34" charset="0"/>
            </a:endParaRPr>
          </a:p>
        </p:txBody>
      </p:sp>
      <p:pic>
        <p:nvPicPr>
          <p:cNvPr id="15" name="Picture 14">
            <a:extLst>
              <a:ext uri="{FF2B5EF4-FFF2-40B4-BE49-F238E27FC236}">
                <a16:creationId xmlns:a16="http://schemas.microsoft.com/office/drawing/2014/main" id="{E708A170-D0D1-0481-336E-788F3CBFCC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1" y="2788467"/>
            <a:ext cx="5826536" cy="2260188"/>
          </a:xfrm>
          <a:prstGeom prst="rect">
            <a:avLst/>
          </a:prstGeom>
          <a:effectLst>
            <a:outerShdw blurRad="50800" dist="38100" dir="2700000" algn="tl" rotWithShape="0">
              <a:prstClr val="black">
                <a:alpha val="40000"/>
              </a:prstClr>
            </a:outerShdw>
          </a:effectLst>
        </p:spPr>
      </p:pic>
      <p:sp>
        <p:nvSpPr>
          <p:cNvPr id="5" name="Text Placeholder 22">
            <a:extLst>
              <a:ext uri="{FF2B5EF4-FFF2-40B4-BE49-F238E27FC236}">
                <a16:creationId xmlns:a16="http://schemas.microsoft.com/office/drawing/2014/main" id="{E57616C6-8D0A-C9B4-BCE0-D6D85240765C}"/>
              </a:ext>
            </a:extLst>
          </p:cNvPr>
          <p:cNvSpPr txBox="1">
            <a:spLocks/>
          </p:cNvSpPr>
          <p:nvPr/>
        </p:nvSpPr>
        <p:spPr>
          <a:xfrm>
            <a:off x="7113058" y="1419859"/>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r>
              <a:rPr lang="en-US" sz="2400">
                <a:solidFill>
                  <a:schemeClr val="bg1"/>
                </a:solidFill>
                <a:ea typeface="Open Sans Light"/>
                <a:cs typeface="Calibri Light"/>
              </a:rPr>
              <a:t> </a:t>
            </a:r>
            <a:endParaRPr lang="en-US" sz="5750">
              <a:solidFill>
                <a:schemeClr val="bg1"/>
              </a:solidFill>
              <a:ea typeface="Open Sans Light" panose="020B0306030504020204" pitchFamily="34" charset="0"/>
              <a:cs typeface="Calibri Light" panose="020F0302020204030204" pitchFamily="34" charset="0"/>
            </a:endParaRPr>
          </a:p>
        </p:txBody>
      </p:sp>
      <p:pic>
        <p:nvPicPr>
          <p:cNvPr id="2" name="Picture 1" descr="A black and blue text&#10;&#10;AI-generated content may be incorrect.">
            <a:extLst>
              <a:ext uri="{FF2B5EF4-FFF2-40B4-BE49-F238E27FC236}">
                <a16:creationId xmlns:a16="http://schemas.microsoft.com/office/drawing/2014/main" id="{B762CB14-3555-9179-47D5-3052D3A45BC1}"/>
              </a:ext>
            </a:extLst>
          </p:cNvPr>
          <p:cNvPicPr>
            <a:picLocks noChangeAspect="1"/>
          </p:cNvPicPr>
          <p:nvPr/>
        </p:nvPicPr>
        <p:blipFill>
          <a:blip r:embed="rId4"/>
          <a:stretch>
            <a:fillRect/>
          </a:stretch>
        </p:blipFill>
        <p:spPr>
          <a:xfrm>
            <a:off x="10016434" y="6075431"/>
            <a:ext cx="2009914" cy="549138"/>
          </a:xfrm>
          <a:prstGeom prst="rect">
            <a:avLst/>
          </a:prstGeom>
        </p:spPr>
      </p:pic>
      <p:pic>
        <p:nvPicPr>
          <p:cNvPr id="3" name="Picture 2" descr="A logo with a black background&#10;&#10;AI-generated content may be incorrect.">
            <a:extLst>
              <a:ext uri="{FF2B5EF4-FFF2-40B4-BE49-F238E27FC236}">
                <a16:creationId xmlns:a16="http://schemas.microsoft.com/office/drawing/2014/main" id="{F7614695-64A8-1474-AA15-ED6B5EA6E108}"/>
              </a:ext>
            </a:extLst>
          </p:cNvPr>
          <p:cNvPicPr>
            <a:picLocks noChangeAspect="1"/>
          </p:cNvPicPr>
          <p:nvPr/>
        </p:nvPicPr>
        <p:blipFill>
          <a:blip r:embed="rId5"/>
          <a:stretch>
            <a:fillRect/>
          </a:stretch>
        </p:blipFill>
        <p:spPr>
          <a:xfrm>
            <a:off x="8589065" y="5685320"/>
            <a:ext cx="1430131" cy="1075359"/>
          </a:xfrm>
          <a:prstGeom prst="rect">
            <a:avLst/>
          </a:prstGeom>
        </p:spPr>
      </p:pic>
    </p:spTree>
    <p:extLst>
      <p:ext uri="{BB962C8B-B14F-4D97-AF65-F5344CB8AC3E}">
        <p14:creationId xmlns:p14="http://schemas.microsoft.com/office/powerpoint/2010/main" val="183974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3E444-1158-2A00-8A7F-998EBBF367E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0D6CA755-F558-6AF4-8EAB-D17F2A85BB43}"/>
              </a:ext>
            </a:extLst>
          </p:cNvPr>
          <p:cNvSpPr txBox="1"/>
          <p:nvPr/>
        </p:nvSpPr>
        <p:spPr>
          <a:xfrm>
            <a:off x="133470" y="6222999"/>
            <a:ext cx="8582803" cy="461665"/>
          </a:xfrm>
          <a:prstGeom prst="rect">
            <a:avLst/>
          </a:prstGeom>
          <a:noFill/>
        </p:spPr>
        <p:txBody>
          <a:bodyPr wrap="square" lIns="91440" tIns="45720" rIns="91440" bIns="45720" rtlCol="0" anchor="t">
            <a:spAutoFit/>
          </a:bodyPr>
          <a:lstStyle/>
          <a:p>
            <a:r>
              <a:rPr lang="en-US" sz="1200" b="1" i="0" u="none" strike="noStrike" dirty="0">
                <a:solidFill>
                  <a:srgbClr val="000000"/>
                </a:solidFill>
                <a:effectLst/>
                <a:latin typeface="Calibri"/>
                <a:ea typeface="Calibri"/>
                <a:cs typeface="Calibri"/>
              </a:rPr>
              <a:t>Surveys</a:t>
            </a:r>
            <a:r>
              <a:rPr lang="en-US" sz="1200" dirty="0">
                <a:solidFill>
                  <a:srgbClr val="000000"/>
                </a:solidFill>
                <a:latin typeface="Calibri"/>
                <a:ea typeface="Calibri"/>
                <a:cs typeface="Calibri"/>
              </a:rPr>
              <a:t> – 408 </a:t>
            </a:r>
            <a:r>
              <a:rPr lang="en-US" sz="1200" b="0" i="0" u="none" strike="noStrike" dirty="0">
                <a:solidFill>
                  <a:srgbClr val="000000"/>
                </a:solidFill>
                <a:effectLst/>
                <a:latin typeface="Calibri"/>
                <a:ea typeface="Calibri"/>
                <a:cs typeface="Calibri"/>
              </a:rPr>
              <a:t>survey responses to a 20-question survey, half of which were sent to Tesla purchasers or lessees, with the other half sent to purchasers or lessees of alternate BEV models. </a:t>
            </a:r>
            <a:r>
              <a:rPr lang="en-US" sz="1200" dirty="0">
                <a:solidFill>
                  <a:srgbClr val="0E2841"/>
                </a:solidFill>
                <a:latin typeface="Calibri"/>
                <a:ea typeface="Calibri"/>
                <a:cs typeface="Calibri"/>
              </a:rPr>
              <a:t>Survey respondents</a:t>
            </a:r>
            <a:r>
              <a:rPr lang="en-US" sz="1200" b="0" i="0" u="none" strike="noStrike" dirty="0">
                <a:solidFill>
                  <a:srgbClr val="0E2841"/>
                </a:solidFill>
                <a:effectLst/>
                <a:latin typeface="Calibri"/>
                <a:ea typeface="Calibri"/>
                <a:cs typeface="Calibri"/>
              </a:rPr>
              <a:t> acquired their vehicle between July 2017 through 2023</a:t>
            </a:r>
            <a:r>
              <a:rPr lang="en-US" sz="1200" dirty="0">
                <a:solidFill>
                  <a:srgbClr val="0E2841"/>
                </a:solidFill>
                <a:latin typeface="Calibri"/>
                <a:ea typeface="Calibri"/>
                <a:cs typeface="Calibri"/>
              </a:rPr>
              <a:t>.</a:t>
            </a:r>
            <a:endParaRPr lang="en-US" sz="1200" dirty="0">
              <a:latin typeface="Calibri"/>
              <a:ea typeface="Calibri"/>
              <a:cs typeface="Calibri"/>
            </a:endParaRPr>
          </a:p>
        </p:txBody>
      </p:sp>
      <p:sp>
        <p:nvSpPr>
          <p:cNvPr id="22" name="TextBox 21">
            <a:extLst>
              <a:ext uri="{FF2B5EF4-FFF2-40B4-BE49-F238E27FC236}">
                <a16:creationId xmlns:a16="http://schemas.microsoft.com/office/drawing/2014/main" id="{F8C46024-2AC2-9B5C-3206-A21737EE2416}"/>
              </a:ext>
            </a:extLst>
          </p:cNvPr>
          <p:cNvSpPr txBox="1"/>
          <p:nvPr/>
        </p:nvSpPr>
        <p:spPr>
          <a:xfrm>
            <a:off x="133470" y="5763946"/>
            <a:ext cx="8455595" cy="461665"/>
          </a:xfrm>
          <a:prstGeom prst="rect">
            <a:avLst/>
          </a:prstGeom>
          <a:noFill/>
        </p:spPr>
        <p:txBody>
          <a:bodyPr wrap="square" lIns="91440" tIns="45720" rIns="91440" bIns="45720" rtlCol="0" anchor="t">
            <a:spAutoFit/>
          </a:bodyPr>
          <a:lstStyle/>
          <a:p>
            <a:r>
              <a:rPr lang="en-US" sz="1200" b="1" dirty="0">
                <a:solidFill>
                  <a:srgbClr val="000000"/>
                </a:solidFill>
                <a:latin typeface="Calibri"/>
                <a:ea typeface="Calibri"/>
                <a:cs typeface="Calibri"/>
              </a:rPr>
              <a:t>F</a:t>
            </a:r>
            <a:r>
              <a:rPr lang="en-US" sz="1200" b="1" i="0" u="none" strike="noStrike" dirty="0">
                <a:solidFill>
                  <a:srgbClr val="000000"/>
                </a:solidFill>
                <a:effectLst/>
                <a:latin typeface="Calibri"/>
                <a:ea typeface="Calibri"/>
                <a:cs typeface="Calibri"/>
              </a:rPr>
              <a:t>ocus groups </a:t>
            </a:r>
            <a:r>
              <a:rPr lang="en-US" sz="1200" b="0" i="0" u="none" strike="noStrike" dirty="0">
                <a:solidFill>
                  <a:srgbClr val="000000"/>
                </a:solidFill>
                <a:effectLst/>
                <a:latin typeface="Calibri"/>
                <a:ea typeface="Calibri"/>
                <a:cs typeface="Calibri"/>
              </a:rPr>
              <a:t>– </a:t>
            </a:r>
            <a:r>
              <a:rPr lang="en-US" sz="1200" dirty="0">
                <a:latin typeface="Calibri"/>
                <a:ea typeface="Calibri"/>
                <a:cs typeface="Calibri"/>
              </a:rPr>
              <a:t>Total of 4 groups (low- and high-income CVRP recipients): 2 comprised Tesla purchasers or lessees, and 2 comprised other BEV purchasers or lessees, with each vehicle brand represented across both income levels.</a:t>
            </a:r>
            <a:endParaRPr lang="en-US" sz="1200" dirty="0">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5FFC2253-1A9D-2311-642B-A323AE21ED00}"/>
              </a:ext>
            </a:extLst>
          </p:cNvPr>
          <p:cNvSpPr/>
          <p:nvPr/>
        </p:nvSpPr>
        <p:spPr>
          <a:xfrm>
            <a:off x="7217821" y="1628747"/>
            <a:ext cx="206068" cy="8997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blue text&#10;&#10;AI-generated content may be incorrect.">
            <a:extLst>
              <a:ext uri="{FF2B5EF4-FFF2-40B4-BE49-F238E27FC236}">
                <a16:creationId xmlns:a16="http://schemas.microsoft.com/office/drawing/2014/main" id="{4AD6A945-363B-D8B6-8593-570E840A84E7}"/>
              </a:ext>
            </a:extLst>
          </p:cNvPr>
          <p:cNvPicPr>
            <a:picLocks noChangeAspect="1"/>
          </p:cNvPicPr>
          <p:nvPr/>
        </p:nvPicPr>
        <p:blipFill>
          <a:blip r:embed="rId3"/>
          <a:stretch>
            <a:fillRect/>
          </a:stretch>
        </p:blipFill>
        <p:spPr>
          <a:xfrm>
            <a:off x="10016434" y="6075431"/>
            <a:ext cx="2009914" cy="549138"/>
          </a:xfrm>
          <a:prstGeom prst="rect">
            <a:avLst/>
          </a:prstGeom>
        </p:spPr>
      </p:pic>
      <p:pic>
        <p:nvPicPr>
          <p:cNvPr id="7" name="Picture 6" descr="A logo with a black background&#10;&#10;AI-generated content may be incorrect.">
            <a:extLst>
              <a:ext uri="{FF2B5EF4-FFF2-40B4-BE49-F238E27FC236}">
                <a16:creationId xmlns:a16="http://schemas.microsoft.com/office/drawing/2014/main" id="{504FC43C-1806-2437-C943-07D52AE7C1D9}"/>
              </a:ext>
            </a:extLst>
          </p:cNvPr>
          <p:cNvPicPr>
            <a:picLocks noChangeAspect="1"/>
          </p:cNvPicPr>
          <p:nvPr/>
        </p:nvPicPr>
        <p:blipFill>
          <a:blip r:embed="rId4"/>
          <a:stretch>
            <a:fillRect/>
          </a:stretch>
        </p:blipFill>
        <p:spPr>
          <a:xfrm>
            <a:off x="8589065" y="5685320"/>
            <a:ext cx="1430131" cy="1075359"/>
          </a:xfrm>
          <a:prstGeom prst="rect">
            <a:avLst/>
          </a:prstGeom>
        </p:spPr>
      </p:pic>
      <p:sp>
        <p:nvSpPr>
          <p:cNvPr id="8" name="TextBox 23">
            <a:extLst>
              <a:ext uri="{FF2B5EF4-FFF2-40B4-BE49-F238E27FC236}">
                <a16:creationId xmlns:a16="http://schemas.microsoft.com/office/drawing/2014/main" id="{3913EA40-6E08-9465-0E60-6A8DAABDA3DB}"/>
              </a:ext>
            </a:extLst>
          </p:cNvPr>
          <p:cNvSpPr txBox="1"/>
          <p:nvPr/>
        </p:nvSpPr>
        <p:spPr>
          <a:xfrm>
            <a:off x="971303" y="3907589"/>
            <a:ext cx="10646464" cy="565041"/>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500" dirty="0">
                <a:solidFill>
                  <a:schemeClr val="tx1"/>
                </a:solidFill>
                <a:latin typeface="Calibri" panose="020F0502020204030204" pitchFamily="34" charset="0"/>
                <a:ea typeface="+mn-lt"/>
                <a:cs typeface="Calibri" panose="020F0502020204030204" pitchFamily="34" charset="0"/>
              </a:rPr>
              <a:t>Battery range, charging infrastructure</a:t>
            </a:r>
            <a:r>
              <a:rPr lang="en-US" sz="1500" b="0" i="0" dirty="0">
                <a:solidFill>
                  <a:schemeClr val="tx1"/>
                </a:solidFill>
                <a:effectLst/>
                <a:latin typeface="Calibri" panose="020F0502020204030204" pitchFamily="34" charset="0"/>
                <a:ea typeface="+mn-lt"/>
                <a:cs typeface="Calibri" panose="020F0502020204030204" pitchFamily="34" charset="0"/>
              </a:rPr>
              <a:t>, performance and </a:t>
            </a:r>
            <a:r>
              <a:rPr lang="en-US" sz="1500" dirty="0">
                <a:solidFill>
                  <a:schemeClr val="tx1"/>
                </a:solidFill>
                <a:latin typeface="Calibri" panose="020F0502020204030204" pitchFamily="34" charset="0"/>
                <a:ea typeface="+mn-lt"/>
                <a:cs typeface="Calibri" panose="020F0502020204030204" pitchFamily="34" charset="0"/>
              </a:rPr>
              <a:t>online market research emerged as common themes across both methods, reflecting shared priorities and decision-making influences among EV drivers</a:t>
            </a:r>
            <a:r>
              <a:rPr lang="en-US" sz="1500" b="0" i="0" dirty="0">
                <a:solidFill>
                  <a:schemeClr val="tx1"/>
                </a:solidFill>
                <a:effectLst/>
                <a:latin typeface="Calibri" panose="020F0502020204030204" pitchFamily="34" charset="0"/>
                <a:ea typeface="+mn-lt"/>
                <a:cs typeface="Calibri" panose="020F0502020204030204" pitchFamily="34" charset="0"/>
              </a:rPr>
              <a:t>.</a:t>
            </a:r>
            <a:endParaRPr lang="en-US" dirty="0">
              <a:solidFill>
                <a:schemeClr val="tx1"/>
              </a:solidFill>
              <a:latin typeface="Calibri" panose="020F0502020204030204" pitchFamily="34" charset="0"/>
              <a:ea typeface="+mn-lt"/>
              <a:cs typeface="Calibri" panose="020F0502020204030204" pitchFamily="34" charset="0"/>
            </a:endParaRPr>
          </a:p>
        </p:txBody>
      </p:sp>
      <p:sp>
        <p:nvSpPr>
          <p:cNvPr id="15" name="TextBox 23">
            <a:extLst>
              <a:ext uri="{FF2B5EF4-FFF2-40B4-BE49-F238E27FC236}">
                <a16:creationId xmlns:a16="http://schemas.microsoft.com/office/drawing/2014/main" id="{503CA9A4-DCC5-9915-04E2-C899276DD271}"/>
              </a:ext>
            </a:extLst>
          </p:cNvPr>
          <p:cNvSpPr txBox="1"/>
          <p:nvPr/>
        </p:nvSpPr>
        <p:spPr>
          <a:xfrm>
            <a:off x="848102" y="167125"/>
            <a:ext cx="10770702" cy="400110"/>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000" b="1" dirty="0">
                <a:solidFill>
                  <a:schemeClr val="tx1"/>
                </a:solidFill>
                <a:latin typeface="Calibri"/>
                <a:ea typeface="Calibri"/>
                <a:cs typeface="Calibri"/>
              </a:rPr>
              <a:t>COMPARING SURVEY AND FOCUS GROUP INSIGHTS ON EV PURCHASE MOTIVATIONS</a:t>
            </a:r>
            <a:endParaRPr lang="en-US" sz="2000" b="1" dirty="0">
              <a:solidFill>
                <a:schemeClr val="tx1"/>
              </a:solidFill>
              <a:latin typeface="Calibri" panose="020F0502020204030204" pitchFamily="34" charset="0"/>
              <a:ea typeface="Calibri"/>
              <a:cs typeface="Calibri" panose="020F0502020204030204" pitchFamily="34" charset="0"/>
            </a:endParaRPr>
          </a:p>
        </p:txBody>
      </p:sp>
      <p:pic>
        <p:nvPicPr>
          <p:cNvPr id="13" name="Picture 12">
            <a:extLst>
              <a:ext uri="{FF2B5EF4-FFF2-40B4-BE49-F238E27FC236}">
                <a16:creationId xmlns:a16="http://schemas.microsoft.com/office/drawing/2014/main" id="{D1ACECA4-D754-3CD7-9404-D04C8D86C58C}"/>
              </a:ext>
            </a:extLst>
          </p:cNvPr>
          <p:cNvPicPr>
            <a:picLocks noChangeAspect="1"/>
          </p:cNvPicPr>
          <p:nvPr/>
        </p:nvPicPr>
        <p:blipFill>
          <a:blip r:embed="rId5"/>
          <a:stretch>
            <a:fillRect/>
          </a:stretch>
        </p:blipFill>
        <p:spPr>
          <a:xfrm>
            <a:off x="6482522" y="776361"/>
            <a:ext cx="5135217" cy="2953015"/>
          </a:xfrm>
          <a:prstGeom prst="rect">
            <a:avLst/>
          </a:prstGeom>
          <a:effectLst>
            <a:outerShdw blurRad="50800" dist="38100" dir="2700000">
              <a:srgbClr val="000000">
                <a:alpha val="40000"/>
              </a:srgbClr>
            </a:outerShdw>
          </a:effectLst>
        </p:spPr>
      </p:pic>
      <p:pic>
        <p:nvPicPr>
          <p:cNvPr id="14" name="Picture 13">
            <a:extLst>
              <a:ext uri="{FF2B5EF4-FFF2-40B4-BE49-F238E27FC236}">
                <a16:creationId xmlns:a16="http://schemas.microsoft.com/office/drawing/2014/main" id="{AB9FFD91-12E2-828C-C461-16131DA8B3E6}"/>
              </a:ext>
            </a:extLst>
          </p:cNvPr>
          <p:cNvPicPr>
            <a:picLocks noChangeAspect="1"/>
          </p:cNvPicPr>
          <p:nvPr/>
        </p:nvPicPr>
        <p:blipFill>
          <a:blip r:embed="rId6"/>
          <a:stretch>
            <a:fillRect/>
          </a:stretch>
        </p:blipFill>
        <p:spPr>
          <a:xfrm>
            <a:off x="849300" y="784086"/>
            <a:ext cx="4761837" cy="2948609"/>
          </a:xfrm>
          <a:prstGeom prst="rect">
            <a:avLst/>
          </a:prstGeom>
          <a:effectLst>
            <a:outerShdw blurRad="50800" dist="38100" dir="2700000">
              <a:srgbClr val="000000">
                <a:alpha val="40000"/>
              </a:srgbClr>
            </a:outerShdw>
          </a:effectLst>
        </p:spPr>
      </p:pic>
      <p:sp>
        <p:nvSpPr>
          <p:cNvPr id="19" name="TextBox 23">
            <a:extLst>
              <a:ext uri="{FF2B5EF4-FFF2-40B4-BE49-F238E27FC236}">
                <a16:creationId xmlns:a16="http://schemas.microsoft.com/office/drawing/2014/main" id="{70689BD1-D727-C148-8103-AC5341529EE6}"/>
              </a:ext>
            </a:extLst>
          </p:cNvPr>
          <p:cNvSpPr txBox="1"/>
          <p:nvPr/>
        </p:nvSpPr>
        <p:spPr>
          <a:xfrm>
            <a:off x="971305" y="4470804"/>
            <a:ext cx="10646463" cy="553998"/>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500" dirty="0">
                <a:solidFill>
                  <a:schemeClr val="tx1"/>
                </a:solidFill>
                <a:latin typeface="Calibri"/>
                <a:ea typeface="+mn-lt"/>
                <a:cs typeface="+mn-lt"/>
              </a:rPr>
              <a:t>Survey responses show brand-specific priorities — Tesla drivers emphasized charging infrastructure and performance</a:t>
            </a:r>
            <a:r>
              <a:rPr lang="en-US" sz="1500" b="0" i="0" dirty="0">
                <a:solidFill>
                  <a:schemeClr val="tx1"/>
                </a:solidFill>
                <a:effectLst/>
                <a:latin typeface="Calibri"/>
                <a:ea typeface="+mn-lt"/>
                <a:cs typeface="+mn-lt"/>
              </a:rPr>
              <a:t>, </a:t>
            </a:r>
            <a:r>
              <a:rPr lang="en-US" sz="1500" dirty="0">
                <a:solidFill>
                  <a:schemeClr val="tx1"/>
                </a:solidFill>
                <a:latin typeface="Calibri"/>
                <a:ea typeface="+mn-lt"/>
                <a:cs typeface="+mn-lt"/>
              </a:rPr>
              <a:t>while Other BEV drivers prioritized battery range and safety features</a:t>
            </a:r>
            <a:r>
              <a:rPr lang="en-US" sz="1500" b="0" i="0" dirty="0">
                <a:solidFill>
                  <a:schemeClr val="tx1"/>
                </a:solidFill>
                <a:effectLst/>
                <a:latin typeface="Calibri"/>
                <a:ea typeface="+mn-lt"/>
                <a:cs typeface="+mn-lt"/>
              </a:rPr>
              <a:t>.</a:t>
            </a:r>
            <a:endParaRPr lang="en-US" dirty="0">
              <a:solidFill>
                <a:schemeClr val="tx1"/>
              </a:solidFill>
              <a:latin typeface="Calibri"/>
              <a:ea typeface="+mn-lt"/>
              <a:cs typeface="+mn-lt"/>
            </a:endParaRPr>
          </a:p>
        </p:txBody>
      </p:sp>
      <p:sp>
        <p:nvSpPr>
          <p:cNvPr id="20" name="TextBox 23">
            <a:extLst>
              <a:ext uri="{FF2B5EF4-FFF2-40B4-BE49-F238E27FC236}">
                <a16:creationId xmlns:a16="http://schemas.microsoft.com/office/drawing/2014/main" id="{A7EDBDDB-FF90-76FA-5B5E-FCEAB9262042}"/>
              </a:ext>
            </a:extLst>
          </p:cNvPr>
          <p:cNvSpPr txBox="1"/>
          <p:nvPr/>
        </p:nvSpPr>
        <p:spPr>
          <a:xfrm>
            <a:off x="966990" y="5024011"/>
            <a:ext cx="10646464" cy="553998"/>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500" dirty="0">
                <a:solidFill>
                  <a:schemeClr val="tx1"/>
                </a:solidFill>
                <a:latin typeface="Calibri"/>
                <a:ea typeface="+mn-lt"/>
                <a:cs typeface="+mn-lt"/>
              </a:rPr>
              <a:t>Focus group participants frequently discussed barriers (e.g., range anxiety</a:t>
            </a:r>
            <a:r>
              <a:rPr lang="en-US" sz="1500" b="0" i="0" dirty="0">
                <a:solidFill>
                  <a:schemeClr val="tx1"/>
                </a:solidFill>
                <a:effectLst/>
                <a:latin typeface="Calibri"/>
                <a:ea typeface="+mn-lt"/>
                <a:cs typeface="+mn-lt"/>
              </a:rPr>
              <a:t>, </a:t>
            </a:r>
            <a:r>
              <a:rPr lang="en-US" sz="1500" dirty="0">
                <a:solidFill>
                  <a:schemeClr val="tx1"/>
                </a:solidFill>
                <a:latin typeface="Calibri"/>
                <a:ea typeface="+mn-lt"/>
                <a:cs typeface="+mn-lt"/>
              </a:rPr>
              <a:t>long charging wait times</a:t>
            </a:r>
            <a:r>
              <a:rPr lang="en-US" sz="1500" b="0" i="0" dirty="0">
                <a:solidFill>
                  <a:schemeClr val="tx1"/>
                </a:solidFill>
                <a:effectLst/>
                <a:latin typeface="Calibri"/>
                <a:ea typeface="+mn-lt"/>
                <a:cs typeface="+mn-lt"/>
              </a:rPr>
              <a:t>, </a:t>
            </a:r>
            <a:r>
              <a:rPr lang="en-US" sz="1500" dirty="0">
                <a:solidFill>
                  <a:schemeClr val="tx1"/>
                </a:solidFill>
                <a:latin typeface="Calibri"/>
                <a:ea typeface="+mn-lt"/>
                <a:cs typeface="+mn-lt"/>
              </a:rPr>
              <a:t>maintenance concerns) in more nuanced and personal ways not captured in the survey format</a:t>
            </a:r>
            <a:r>
              <a:rPr lang="en-US" sz="1500" b="0" i="0" dirty="0">
                <a:solidFill>
                  <a:schemeClr val="tx1"/>
                </a:solidFill>
                <a:effectLst/>
                <a:latin typeface="Calibri"/>
                <a:ea typeface="+mn-lt"/>
                <a:cs typeface="+mn-lt"/>
              </a:rPr>
              <a:t>.</a:t>
            </a:r>
            <a:endParaRPr lang="en-US" dirty="0">
              <a:solidFill>
                <a:schemeClr val="tx1"/>
              </a:solidFill>
              <a:latin typeface="Calibri"/>
              <a:ea typeface="+mn-lt"/>
              <a:cs typeface="+mn-lt"/>
            </a:endParaRPr>
          </a:p>
        </p:txBody>
      </p:sp>
    </p:spTree>
    <p:extLst>
      <p:ext uri="{BB962C8B-B14F-4D97-AF65-F5344CB8AC3E}">
        <p14:creationId xmlns:p14="http://schemas.microsoft.com/office/powerpoint/2010/main" val="2795993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557D9-D815-332E-E13E-6ED8F050888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0A9B7D-D5C8-ACFC-A020-B5A0964252B4}"/>
              </a:ext>
            </a:extLst>
          </p:cNvPr>
          <p:cNvSpPr>
            <a:spLocks noGrp="1"/>
          </p:cNvSpPr>
          <p:nvPr>
            <p:ph type="title"/>
          </p:nvPr>
        </p:nvSpPr>
        <p:spPr>
          <a:prstGeom prst="rect">
            <a:avLst/>
          </a:prstGeom>
          <a:noFill/>
          <a:ln>
            <a:noFill/>
            <a:prstDash/>
          </a:ln>
          <a:effectLst/>
        </p:spPr>
        <p:txBody>
          <a:bodyPr rot="0" spcFirstLastPara="0" vertOverflow="overflow" horzOverflow="overflow" vert="horz" wrap="square" lIns="45720" tIns="22860" rIns="45720" bIns="22860" numCol="1" spcCol="0" rtlCol="0" fromWordArt="0" anchor="b" anchorCtr="0" forceAA="0" compatLnSpc="1">
            <a:prstTxWarp prst="textNoShape">
              <a:avLst/>
            </a:prstTxWarp>
            <a:normAutofit/>
          </a:bodyPr>
          <a:lstStyle/>
          <a:p>
            <a:pPr>
              <a:spcBef>
                <a:spcPts val="1000"/>
              </a:spcBef>
              <a:defRPr/>
            </a:pPr>
            <a:r>
              <a:rPr lang="en-US" sz="4900">
                <a:latin typeface="Calibri"/>
                <a:ea typeface="Calibri"/>
                <a:cs typeface="Calibri"/>
              </a:rPr>
              <a:t>EV Ownership Experience</a:t>
            </a:r>
            <a:br>
              <a:rPr lang="en-US" sz="6600">
                <a:ea typeface="+mn-ea"/>
                <a:cs typeface="Arial" panose="020B0604020202020204" pitchFamily="34" charset="0"/>
              </a:rPr>
            </a:br>
            <a:r>
              <a:rPr lang="en-US" sz="2400" i="1">
                <a:latin typeface="Calibri"/>
                <a:ea typeface="Calibri"/>
                <a:cs typeface="Calibri"/>
              </a:rPr>
              <a:t>Low-income and High-income CVRP Participants</a:t>
            </a:r>
            <a:endParaRPr lang="en-US" sz="2400" i="1">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493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43BFB387-1F20-63A2-641E-14F3A5C1A002}"/>
              </a:ext>
            </a:extLst>
          </p:cNvPr>
          <p:cNvSpPr txBox="1">
            <a:spLocks/>
          </p:cNvSpPr>
          <p:nvPr/>
        </p:nvSpPr>
        <p:spPr>
          <a:xfrm>
            <a:off x="771181" y="1198689"/>
            <a:ext cx="10649638" cy="104003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0000"/>
                </a:solidFill>
                <a:highlight>
                  <a:srgbClr val="FFFFFF"/>
                </a:highlight>
                <a:latin typeface="Aptos"/>
              </a:rPr>
              <a:t>Low-income EV owners recommend EVs for short commutes, but not all models</a:t>
            </a:r>
            <a:endParaRPr lang="en-US" b="1" dirty="0">
              <a:solidFill>
                <a:srgbClr val="000000"/>
              </a:solidFill>
              <a:latin typeface="Aptos"/>
            </a:endParaRPr>
          </a:p>
          <a:p>
            <a:pPr marL="0" indent="0">
              <a:buNone/>
            </a:pPr>
            <a:endParaRPr lang="en-US" dirty="0">
              <a:solidFill>
                <a:srgbClr val="000000"/>
              </a:solidFill>
              <a:latin typeface="Aptos" panose="020B0004020202020204" pitchFamily="34" charset="0"/>
            </a:endParaRPr>
          </a:p>
          <a:p>
            <a:pPr marL="0" indent="0">
              <a:buNone/>
            </a:pPr>
            <a:endParaRPr lang="en-US" sz="1600" i="1" dirty="0"/>
          </a:p>
        </p:txBody>
      </p:sp>
      <p:sp>
        <p:nvSpPr>
          <p:cNvPr id="7" name="TextBox 6">
            <a:extLst>
              <a:ext uri="{FF2B5EF4-FFF2-40B4-BE49-F238E27FC236}">
                <a16:creationId xmlns:a16="http://schemas.microsoft.com/office/drawing/2014/main" id="{8B14B9E2-A139-C5F9-4491-F6459A4E0E93}"/>
              </a:ext>
            </a:extLst>
          </p:cNvPr>
          <p:cNvSpPr txBox="1"/>
          <p:nvPr/>
        </p:nvSpPr>
        <p:spPr>
          <a:xfrm>
            <a:off x="290277" y="2284958"/>
            <a:ext cx="5367866" cy="28418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buFont typeface="Arial" panose="020B0604020202020204" pitchFamily="34" charset="0"/>
              <a:buChar char="•"/>
            </a:pPr>
            <a:r>
              <a:rPr lang="en-US" dirty="0">
                <a:latin typeface="Calibri"/>
                <a:ea typeface="Calibri"/>
                <a:cs typeface="Calibri"/>
              </a:rPr>
              <a:t>“We did talk to our family and friends and not just about Tesla but EVs in general.”</a:t>
            </a:r>
          </a:p>
          <a:p>
            <a:pPr marL="285750" indent="-285750">
              <a:spcBef>
                <a:spcPts val="1000"/>
              </a:spcBef>
              <a:buFont typeface="Arial" panose="020B0604020202020204" pitchFamily="34" charset="0"/>
              <a:buChar char="•"/>
            </a:pPr>
            <a:r>
              <a:rPr lang="en-US" dirty="0">
                <a:latin typeface="Calibri"/>
                <a:ea typeface="Calibri"/>
                <a:cs typeface="Calibri"/>
              </a:rPr>
              <a:t>“If you are like in the San Francisco area, I would recommend an EV, but I wouldn’t recommend the Tesla model 3 because I feel like there are a lot more other cheaper choices out there now.”</a:t>
            </a:r>
          </a:p>
          <a:p>
            <a:pPr marL="285750" indent="-285750">
              <a:spcBef>
                <a:spcPts val="1000"/>
              </a:spcBef>
              <a:buFont typeface="Arial" panose="020B0604020202020204" pitchFamily="34" charset="0"/>
              <a:buChar char="•"/>
            </a:pPr>
            <a:r>
              <a:rPr lang="en-US" dirty="0">
                <a:latin typeface="Calibri"/>
                <a:ea typeface="Calibri"/>
                <a:cs typeface="Calibri"/>
              </a:rPr>
              <a:t>“If you commute less than 16 to 20 miles per day, I’d recommend an EV; if you take trips I’d recommend a hybrid.”</a:t>
            </a:r>
          </a:p>
        </p:txBody>
      </p:sp>
      <p:sp>
        <p:nvSpPr>
          <p:cNvPr id="8" name="Text Placeholder 22">
            <a:extLst>
              <a:ext uri="{FF2B5EF4-FFF2-40B4-BE49-F238E27FC236}">
                <a16:creationId xmlns:a16="http://schemas.microsoft.com/office/drawing/2014/main" id="{742A6257-D0C9-751D-400D-47A4550F0C52}"/>
              </a:ext>
            </a:extLst>
          </p:cNvPr>
          <p:cNvSpPr txBox="1">
            <a:spLocks/>
          </p:cNvSpPr>
          <p:nvPr/>
        </p:nvSpPr>
        <p:spPr>
          <a:xfrm>
            <a:off x="7113059" y="3705860"/>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endParaRPr lang="en-US" sz="5750">
              <a:solidFill>
                <a:schemeClr val="bg1"/>
              </a:solidFill>
              <a:ea typeface="Open Sans Light" panose="020B0306030504020204" pitchFamily="34" charset="0"/>
              <a:cs typeface="Calibri Light" panose="020F0302020204030204" pitchFamily="34" charset="0"/>
            </a:endParaRPr>
          </a:p>
        </p:txBody>
      </p:sp>
      <p:pic>
        <p:nvPicPr>
          <p:cNvPr id="15" name="Picture 14">
            <a:extLst>
              <a:ext uri="{FF2B5EF4-FFF2-40B4-BE49-F238E27FC236}">
                <a16:creationId xmlns:a16="http://schemas.microsoft.com/office/drawing/2014/main" id="{E708A170-D0D1-0481-336E-788F3CBFCC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43115" y="2573430"/>
            <a:ext cx="5779421" cy="2021685"/>
          </a:xfrm>
          <a:prstGeom prst="rect">
            <a:avLst/>
          </a:prstGeom>
        </p:spPr>
      </p:pic>
      <p:sp>
        <p:nvSpPr>
          <p:cNvPr id="5" name="Text Placeholder 22">
            <a:extLst>
              <a:ext uri="{FF2B5EF4-FFF2-40B4-BE49-F238E27FC236}">
                <a16:creationId xmlns:a16="http://schemas.microsoft.com/office/drawing/2014/main" id="{E57616C6-8D0A-C9B4-BCE0-D6D85240765C}"/>
              </a:ext>
            </a:extLst>
          </p:cNvPr>
          <p:cNvSpPr txBox="1">
            <a:spLocks/>
          </p:cNvSpPr>
          <p:nvPr/>
        </p:nvSpPr>
        <p:spPr>
          <a:xfrm>
            <a:off x="7113058" y="1419859"/>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r>
              <a:rPr lang="en-US" sz="2400">
                <a:solidFill>
                  <a:schemeClr val="bg1"/>
                </a:solidFill>
                <a:ea typeface="Open Sans Light"/>
                <a:cs typeface="Calibri Light"/>
              </a:rPr>
              <a:t> </a:t>
            </a:r>
            <a:endParaRPr lang="en-US" sz="5750">
              <a:solidFill>
                <a:schemeClr val="bg1"/>
              </a:solidFill>
              <a:ea typeface="Open Sans Light" panose="020B0306030504020204" pitchFamily="34" charset="0"/>
              <a:cs typeface="Calibri Light" panose="020F0302020204030204" pitchFamily="34" charset="0"/>
            </a:endParaRPr>
          </a:p>
        </p:txBody>
      </p:sp>
      <p:pic>
        <p:nvPicPr>
          <p:cNvPr id="2" name="Picture 1" descr="A black and blue text&#10;&#10;AI-generated content may be incorrect.">
            <a:extLst>
              <a:ext uri="{FF2B5EF4-FFF2-40B4-BE49-F238E27FC236}">
                <a16:creationId xmlns:a16="http://schemas.microsoft.com/office/drawing/2014/main" id="{457648F7-E441-813D-2909-F4227BE8F3FD}"/>
              </a:ext>
            </a:extLst>
          </p:cNvPr>
          <p:cNvPicPr>
            <a:picLocks noChangeAspect="1"/>
          </p:cNvPicPr>
          <p:nvPr/>
        </p:nvPicPr>
        <p:blipFill>
          <a:blip r:embed="rId4"/>
          <a:stretch>
            <a:fillRect/>
          </a:stretch>
        </p:blipFill>
        <p:spPr>
          <a:xfrm>
            <a:off x="10016434" y="5991861"/>
            <a:ext cx="2009914" cy="549138"/>
          </a:xfrm>
          <a:prstGeom prst="rect">
            <a:avLst/>
          </a:prstGeom>
        </p:spPr>
      </p:pic>
      <p:pic>
        <p:nvPicPr>
          <p:cNvPr id="3" name="Picture 2" descr="A logo with a black background&#10;&#10;AI-generated content may be incorrect.">
            <a:extLst>
              <a:ext uri="{FF2B5EF4-FFF2-40B4-BE49-F238E27FC236}">
                <a16:creationId xmlns:a16="http://schemas.microsoft.com/office/drawing/2014/main" id="{B60F6ABA-9263-5C62-D905-0FFBE6BB4E8A}"/>
              </a:ext>
            </a:extLst>
          </p:cNvPr>
          <p:cNvPicPr>
            <a:picLocks noChangeAspect="1"/>
          </p:cNvPicPr>
          <p:nvPr/>
        </p:nvPicPr>
        <p:blipFill>
          <a:blip r:embed="rId5"/>
          <a:stretch>
            <a:fillRect/>
          </a:stretch>
        </p:blipFill>
        <p:spPr>
          <a:xfrm>
            <a:off x="8586303" y="5537751"/>
            <a:ext cx="1430131" cy="1075359"/>
          </a:xfrm>
          <a:prstGeom prst="rect">
            <a:avLst/>
          </a:prstGeom>
        </p:spPr>
      </p:pic>
    </p:spTree>
    <p:extLst>
      <p:ext uri="{BB962C8B-B14F-4D97-AF65-F5344CB8AC3E}">
        <p14:creationId xmlns:p14="http://schemas.microsoft.com/office/powerpoint/2010/main" val="4278620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43BFB387-1F20-63A2-641E-14F3A5C1A002}"/>
              </a:ext>
            </a:extLst>
          </p:cNvPr>
          <p:cNvSpPr txBox="1">
            <a:spLocks/>
          </p:cNvSpPr>
          <p:nvPr/>
        </p:nvSpPr>
        <p:spPr>
          <a:xfrm>
            <a:off x="771181" y="925283"/>
            <a:ext cx="10649638" cy="104003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0000"/>
                </a:solidFill>
                <a:highlight>
                  <a:srgbClr val="FFFFFF"/>
                </a:highlight>
                <a:latin typeface="Calibri"/>
                <a:ea typeface="Calibri"/>
                <a:cs typeface="Calibri"/>
              </a:rPr>
              <a:t>High-income EV owners recommend EVs based on charging access and lifestyle</a:t>
            </a:r>
            <a:endParaRPr lang="en-US" b="1" dirty="0">
              <a:solidFill>
                <a:srgbClr val="000000"/>
              </a:solidFill>
              <a:latin typeface="Calibri"/>
              <a:ea typeface="Calibri"/>
              <a:cs typeface="Calibri"/>
            </a:endParaRPr>
          </a:p>
          <a:p>
            <a:pPr marL="0" indent="0">
              <a:buNone/>
            </a:pPr>
            <a:endParaRPr lang="en-US" dirty="0">
              <a:solidFill>
                <a:srgbClr val="000000"/>
              </a:solidFill>
              <a:latin typeface="Aptos" panose="020B0004020202020204" pitchFamily="34" charset="0"/>
            </a:endParaRPr>
          </a:p>
          <a:p>
            <a:pPr marL="0" indent="0">
              <a:buNone/>
            </a:pPr>
            <a:endParaRPr lang="en-US" sz="1600" i="1" dirty="0"/>
          </a:p>
        </p:txBody>
      </p:sp>
      <p:sp>
        <p:nvSpPr>
          <p:cNvPr id="7" name="TextBox 6">
            <a:extLst>
              <a:ext uri="{FF2B5EF4-FFF2-40B4-BE49-F238E27FC236}">
                <a16:creationId xmlns:a16="http://schemas.microsoft.com/office/drawing/2014/main" id="{8B14B9E2-A139-C5F9-4491-F6459A4E0E93}"/>
              </a:ext>
            </a:extLst>
          </p:cNvPr>
          <p:cNvSpPr txBox="1"/>
          <p:nvPr/>
        </p:nvSpPr>
        <p:spPr>
          <a:xfrm>
            <a:off x="269464" y="1914619"/>
            <a:ext cx="5367866" cy="4806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buFont typeface="Arial" panose="020B0604020202020204" pitchFamily="34" charset="0"/>
              <a:buChar char="•"/>
            </a:pPr>
            <a:r>
              <a:rPr lang="en-US" dirty="0">
                <a:latin typeface="Calibri" panose="020F0502020204030204" pitchFamily="34" charset="0"/>
                <a:cs typeface="Calibri" panose="020F0502020204030204" pitchFamily="34" charset="0"/>
              </a:rPr>
              <a:t>“If they live in an apartment and didn’t have a dedicated place for charging, I advise against EVs.”</a:t>
            </a:r>
          </a:p>
          <a:p>
            <a:pPr marL="285750" indent="-285750">
              <a:spcBef>
                <a:spcPts val="1000"/>
              </a:spcBef>
              <a:buFont typeface="Arial" panose="020B0604020202020204" pitchFamily="34" charset="0"/>
              <a:buChar char="•"/>
            </a:pPr>
            <a:r>
              <a:rPr lang="en-US" dirty="0">
                <a:latin typeface="Calibri" panose="020F0502020204030204" pitchFamily="34" charset="0"/>
                <a:cs typeface="Calibri" panose="020F0502020204030204" pitchFamily="34" charset="0"/>
              </a:rPr>
              <a:t>“For a household with two vehicles, I would advise my family and friends not to go electric with both of them – I would suggest getting one hybrid or gas and one electric.”</a:t>
            </a:r>
          </a:p>
          <a:p>
            <a:pPr marL="285750" indent="-285750">
              <a:spcBef>
                <a:spcPts val="1000"/>
              </a:spcBef>
              <a:buFont typeface="Arial" panose="020B0604020202020204" pitchFamily="34" charset="0"/>
              <a:buChar char="•"/>
            </a:pPr>
            <a:r>
              <a:rPr lang="en-US" dirty="0">
                <a:latin typeface="Calibri" panose="020F0502020204030204" pitchFamily="34" charset="0"/>
                <a:cs typeface="Calibri" panose="020F0502020204030204" pitchFamily="34" charset="0"/>
              </a:rPr>
              <a:t>“Given that the market has become a lot cheaper now, I would upgrade to a bigger, better Model like the Y or X.”</a:t>
            </a:r>
          </a:p>
          <a:p>
            <a:pPr marL="285750" indent="-285750">
              <a:spcBef>
                <a:spcPts val="1000"/>
              </a:spcBef>
              <a:buFont typeface="Arial" panose="020B0604020202020204" pitchFamily="34" charset="0"/>
              <a:buChar char="•"/>
            </a:pPr>
            <a:endParaRPr lang="en-US" sz="1600" dirty="0">
              <a:latin typeface="Aptos"/>
              <a:cs typeface="Arial"/>
            </a:endParaRPr>
          </a:p>
          <a:p>
            <a:pPr marL="285750" indent="-285750">
              <a:spcBef>
                <a:spcPts val="1000"/>
              </a:spcBef>
              <a:buFont typeface="Arial" panose="020B0604020202020204" pitchFamily="34" charset="0"/>
              <a:buChar char="•"/>
            </a:pPr>
            <a:endParaRPr lang="en-US" sz="1600" dirty="0">
              <a:latin typeface="Aptos"/>
              <a:cs typeface="Arial"/>
            </a:endParaRPr>
          </a:p>
          <a:p>
            <a:pPr>
              <a:spcBef>
                <a:spcPts val="1000"/>
              </a:spcBef>
            </a:pPr>
            <a:endParaRPr lang="en-US" dirty="0">
              <a:latin typeface="Aptos"/>
              <a:cs typeface="Arial"/>
            </a:endParaRPr>
          </a:p>
          <a:p>
            <a:pPr>
              <a:spcBef>
                <a:spcPts val="1000"/>
              </a:spcBef>
            </a:pPr>
            <a:endParaRPr lang="en-US" dirty="0">
              <a:latin typeface="Aptos"/>
              <a:cs typeface="Arial"/>
            </a:endParaRPr>
          </a:p>
          <a:p>
            <a:pPr marL="285750" indent="-285750">
              <a:spcBef>
                <a:spcPts val="1000"/>
              </a:spcBef>
              <a:buFont typeface="Arial" panose="020B0604020202020204" pitchFamily="34" charset="0"/>
              <a:buChar char="•"/>
            </a:pPr>
            <a:endParaRPr lang="en-US" dirty="0">
              <a:latin typeface="Aptos"/>
              <a:cs typeface="Arial"/>
            </a:endParaRPr>
          </a:p>
        </p:txBody>
      </p:sp>
      <p:sp>
        <p:nvSpPr>
          <p:cNvPr id="8" name="Text Placeholder 22">
            <a:extLst>
              <a:ext uri="{FF2B5EF4-FFF2-40B4-BE49-F238E27FC236}">
                <a16:creationId xmlns:a16="http://schemas.microsoft.com/office/drawing/2014/main" id="{742A6257-D0C9-751D-400D-47A4550F0C52}"/>
              </a:ext>
            </a:extLst>
          </p:cNvPr>
          <p:cNvSpPr txBox="1">
            <a:spLocks/>
          </p:cNvSpPr>
          <p:nvPr/>
        </p:nvSpPr>
        <p:spPr>
          <a:xfrm>
            <a:off x="7113059" y="3705860"/>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endParaRPr lang="en-US" sz="5750">
              <a:solidFill>
                <a:schemeClr val="bg1"/>
              </a:solidFill>
              <a:ea typeface="Open Sans Light" panose="020B0306030504020204" pitchFamily="34" charset="0"/>
              <a:cs typeface="Calibri Light" panose="020F0302020204030204" pitchFamily="34" charset="0"/>
            </a:endParaRPr>
          </a:p>
        </p:txBody>
      </p:sp>
      <p:pic>
        <p:nvPicPr>
          <p:cNvPr id="15" name="Picture 14">
            <a:extLst>
              <a:ext uri="{FF2B5EF4-FFF2-40B4-BE49-F238E27FC236}">
                <a16:creationId xmlns:a16="http://schemas.microsoft.com/office/drawing/2014/main" id="{E708A170-D0D1-0481-336E-788F3CBFCC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2450080"/>
            <a:ext cx="5915892" cy="1889268"/>
          </a:xfrm>
          <a:prstGeom prst="rect">
            <a:avLst/>
          </a:prstGeom>
          <a:effectLst>
            <a:outerShdw blurRad="50800" dist="38100" dir="2700000" algn="tl" rotWithShape="0">
              <a:prstClr val="black">
                <a:alpha val="40000"/>
              </a:prstClr>
            </a:outerShdw>
          </a:effectLst>
        </p:spPr>
      </p:pic>
      <p:sp>
        <p:nvSpPr>
          <p:cNvPr id="5" name="Text Placeholder 22">
            <a:extLst>
              <a:ext uri="{FF2B5EF4-FFF2-40B4-BE49-F238E27FC236}">
                <a16:creationId xmlns:a16="http://schemas.microsoft.com/office/drawing/2014/main" id="{E57616C6-8D0A-C9B4-BCE0-D6D85240765C}"/>
              </a:ext>
            </a:extLst>
          </p:cNvPr>
          <p:cNvSpPr txBox="1">
            <a:spLocks/>
          </p:cNvSpPr>
          <p:nvPr/>
        </p:nvSpPr>
        <p:spPr>
          <a:xfrm>
            <a:off x="7113058" y="1419859"/>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r>
              <a:rPr lang="en-US" sz="2400">
                <a:solidFill>
                  <a:schemeClr val="bg1"/>
                </a:solidFill>
                <a:ea typeface="Open Sans Light"/>
                <a:cs typeface="Calibri Light"/>
              </a:rPr>
              <a:t> </a:t>
            </a:r>
            <a:endParaRPr lang="en-US" sz="5750">
              <a:solidFill>
                <a:schemeClr val="bg1"/>
              </a:solidFill>
              <a:ea typeface="Open Sans Light" panose="020B0306030504020204" pitchFamily="34" charset="0"/>
              <a:cs typeface="Calibri Light" panose="020F0302020204030204" pitchFamily="34" charset="0"/>
            </a:endParaRPr>
          </a:p>
        </p:txBody>
      </p:sp>
      <p:pic>
        <p:nvPicPr>
          <p:cNvPr id="2" name="Picture 1" descr="A black and blue text&#10;&#10;AI-generated content may be incorrect.">
            <a:extLst>
              <a:ext uri="{FF2B5EF4-FFF2-40B4-BE49-F238E27FC236}">
                <a16:creationId xmlns:a16="http://schemas.microsoft.com/office/drawing/2014/main" id="{AB2BF26C-5CF4-6A19-90D2-D9BF486AF21F}"/>
              </a:ext>
            </a:extLst>
          </p:cNvPr>
          <p:cNvPicPr>
            <a:picLocks noChangeAspect="1"/>
          </p:cNvPicPr>
          <p:nvPr/>
        </p:nvPicPr>
        <p:blipFill>
          <a:blip r:embed="rId4"/>
          <a:stretch>
            <a:fillRect/>
          </a:stretch>
        </p:blipFill>
        <p:spPr>
          <a:xfrm>
            <a:off x="10016434" y="5991861"/>
            <a:ext cx="2009914" cy="549138"/>
          </a:xfrm>
          <a:prstGeom prst="rect">
            <a:avLst/>
          </a:prstGeom>
        </p:spPr>
      </p:pic>
      <p:pic>
        <p:nvPicPr>
          <p:cNvPr id="3" name="Picture 2" descr="A logo with a black background&#10;&#10;AI-generated content may be incorrect.">
            <a:extLst>
              <a:ext uri="{FF2B5EF4-FFF2-40B4-BE49-F238E27FC236}">
                <a16:creationId xmlns:a16="http://schemas.microsoft.com/office/drawing/2014/main" id="{EDA1745E-CB76-51F5-B402-696C182450CD}"/>
              </a:ext>
            </a:extLst>
          </p:cNvPr>
          <p:cNvPicPr>
            <a:picLocks noChangeAspect="1"/>
          </p:cNvPicPr>
          <p:nvPr/>
        </p:nvPicPr>
        <p:blipFill>
          <a:blip r:embed="rId5"/>
          <a:stretch>
            <a:fillRect/>
          </a:stretch>
        </p:blipFill>
        <p:spPr>
          <a:xfrm>
            <a:off x="8586303" y="5574559"/>
            <a:ext cx="1430131" cy="1075359"/>
          </a:xfrm>
          <a:prstGeom prst="rect">
            <a:avLst/>
          </a:prstGeom>
        </p:spPr>
      </p:pic>
    </p:spTree>
    <p:extLst>
      <p:ext uri="{BB962C8B-B14F-4D97-AF65-F5344CB8AC3E}">
        <p14:creationId xmlns:p14="http://schemas.microsoft.com/office/powerpoint/2010/main" val="2182566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C6D04A86-95D1-6AD6-E909-EAC43E649F16}"/>
              </a:ext>
            </a:extLst>
          </p:cNvPr>
          <p:cNvSpPr txBox="1">
            <a:spLocks/>
          </p:cNvSpPr>
          <p:nvPr/>
        </p:nvSpPr>
        <p:spPr>
          <a:xfrm>
            <a:off x="480977" y="845105"/>
            <a:ext cx="10953886" cy="8196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atin typeface="Calibri"/>
                <a:ea typeface="+mn-lt"/>
                <a:cs typeface="Calibri"/>
              </a:rPr>
              <a:t>Other findings from focus group analysis</a:t>
            </a:r>
          </a:p>
          <a:p>
            <a:pPr marL="0" indent="0">
              <a:buNone/>
            </a:pPr>
            <a:endParaRPr lang="en-US" sz="2400"/>
          </a:p>
        </p:txBody>
      </p:sp>
      <p:sp>
        <p:nvSpPr>
          <p:cNvPr id="8" name="Text Placeholder 22">
            <a:extLst>
              <a:ext uri="{FF2B5EF4-FFF2-40B4-BE49-F238E27FC236}">
                <a16:creationId xmlns:a16="http://schemas.microsoft.com/office/drawing/2014/main" id="{9A4DC04E-E65D-FCC5-D93D-B854B1A24492}"/>
              </a:ext>
            </a:extLst>
          </p:cNvPr>
          <p:cNvSpPr txBox="1">
            <a:spLocks/>
          </p:cNvSpPr>
          <p:nvPr/>
        </p:nvSpPr>
        <p:spPr>
          <a:xfrm>
            <a:off x="7113058" y="1419859"/>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r>
              <a:rPr lang="en-US" sz="2400">
                <a:solidFill>
                  <a:schemeClr val="bg1"/>
                </a:solidFill>
                <a:ea typeface="Open Sans Light"/>
                <a:cs typeface="Calibri Light"/>
              </a:rPr>
              <a:t> </a:t>
            </a:r>
            <a:endParaRPr lang="en-US" sz="5750">
              <a:solidFill>
                <a:schemeClr val="bg1"/>
              </a:solidFill>
              <a:ea typeface="Open Sans Light" panose="020B0306030504020204" pitchFamily="34" charset="0"/>
              <a:cs typeface="Calibri Light" panose="020F0302020204030204" pitchFamily="34" charset="0"/>
            </a:endParaRPr>
          </a:p>
        </p:txBody>
      </p:sp>
      <p:sp>
        <p:nvSpPr>
          <p:cNvPr id="10" name="Text Placeholder 22">
            <a:extLst>
              <a:ext uri="{FF2B5EF4-FFF2-40B4-BE49-F238E27FC236}">
                <a16:creationId xmlns:a16="http://schemas.microsoft.com/office/drawing/2014/main" id="{46753835-1130-3794-D2D5-FFC4FDF0D1FB}"/>
              </a:ext>
            </a:extLst>
          </p:cNvPr>
          <p:cNvSpPr txBox="1">
            <a:spLocks/>
          </p:cNvSpPr>
          <p:nvPr/>
        </p:nvSpPr>
        <p:spPr>
          <a:xfrm>
            <a:off x="7113059" y="3705860"/>
            <a:ext cx="3800296" cy="12239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500"/>
              </a:lnSpc>
            </a:pPr>
            <a:endParaRPr lang="en-US" sz="5750">
              <a:solidFill>
                <a:schemeClr val="bg1"/>
              </a:solidFill>
              <a:ea typeface="Open Sans Light" panose="020B0306030504020204" pitchFamily="34" charset="0"/>
              <a:cs typeface="Calibri Light" panose="020F0302020204030204" pitchFamily="34" charset="0"/>
            </a:endParaRPr>
          </a:p>
        </p:txBody>
      </p:sp>
      <p:graphicFrame>
        <p:nvGraphicFramePr>
          <p:cNvPr id="18" name="Text Placeholder 6">
            <a:extLst>
              <a:ext uri="{FF2B5EF4-FFF2-40B4-BE49-F238E27FC236}">
                <a16:creationId xmlns:a16="http://schemas.microsoft.com/office/drawing/2014/main" id="{E431D2E7-717F-DF06-4505-464442AFBD22}"/>
              </a:ext>
            </a:extLst>
          </p:cNvPr>
          <p:cNvGraphicFramePr/>
          <p:nvPr>
            <p:extLst>
              <p:ext uri="{D42A27DB-BD31-4B8C-83A1-F6EECF244321}">
                <p14:modId xmlns:p14="http://schemas.microsoft.com/office/powerpoint/2010/main" val="619935543"/>
              </p:ext>
            </p:extLst>
          </p:nvPr>
        </p:nvGraphicFramePr>
        <p:xfrm>
          <a:off x="524752" y="1692116"/>
          <a:ext cx="10866337" cy="4027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black and blue text&#10;&#10;AI-generated content may be incorrect.">
            <a:extLst>
              <a:ext uri="{FF2B5EF4-FFF2-40B4-BE49-F238E27FC236}">
                <a16:creationId xmlns:a16="http://schemas.microsoft.com/office/drawing/2014/main" id="{456586A6-5CDC-9971-A260-AA386E9EB5D4}"/>
              </a:ext>
            </a:extLst>
          </p:cNvPr>
          <p:cNvPicPr>
            <a:picLocks noChangeAspect="1"/>
          </p:cNvPicPr>
          <p:nvPr/>
        </p:nvPicPr>
        <p:blipFill>
          <a:blip r:embed="rId8"/>
          <a:stretch>
            <a:fillRect/>
          </a:stretch>
        </p:blipFill>
        <p:spPr>
          <a:xfrm>
            <a:off x="10016434" y="6075431"/>
            <a:ext cx="2009914" cy="549138"/>
          </a:xfrm>
          <a:prstGeom prst="rect">
            <a:avLst/>
          </a:prstGeom>
        </p:spPr>
      </p:pic>
      <p:pic>
        <p:nvPicPr>
          <p:cNvPr id="3" name="Picture 2" descr="A logo with a black background&#10;&#10;AI-generated content may be incorrect.">
            <a:extLst>
              <a:ext uri="{FF2B5EF4-FFF2-40B4-BE49-F238E27FC236}">
                <a16:creationId xmlns:a16="http://schemas.microsoft.com/office/drawing/2014/main" id="{F5A09730-9FB4-04BE-5E02-30093E9D8EE7}"/>
              </a:ext>
            </a:extLst>
          </p:cNvPr>
          <p:cNvPicPr>
            <a:picLocks noChangeAspect="1"/>
          </p:cNvPicPr>
          <p:nvPr/>
        </p:nvPicPr>
        <p:blipFill>
          <a:blip r:embed="rId9"/>
          <a:stretch>
            <a:fillRect/>
          </a:stretch>
        </p:blipFill>
        <p:spPr>
          <a:xfrm>
            <a:off x="8589065" y="5685320"/>
            <a:ext cx="1430131" cy="1075359"/>
          </a:xfrm>
          <a:prstGeom prst="rect">
            <a:avLst/>
          </a:prstGeom>
        </p:spPr>
      </p:pic>
    </p:spTree>
    <p:extLst>
      <p:ext uri="{BB962C8B-B14F-4D97-AF65-F5344CB8AC3E}">
        <p14:creationId xmlns:p14="http://schemas.microsoft.com/office/powerpoint/2010/main" val="1085505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6">
            <a:extLst>
              <a:ext uri="{FF2B5EF4-FFF2-40B4-BE49-F238E27FC236}">
                <a16:creationId xmlns:a16="http://schemas.microsoft.com/office/drawing/2014/main" id="{FAC2C80F-514F-6E70-18FB-393FB4C1EF86}"/>
              </a:ext>
            </a:extLst>
          </p:cNvPr>
          <p:cNvSpPr txBox="1">
            <a:spLocks/>
          </p:cNvSpPr>
          <p:nvPr/>
        </p:nvSpPr>
        <p:spPr>
          <a:xfrm>
            <a:off x="3344018" y="87027"/>
            <a:ext cx="4774597" cy="819616"/>
          </a:xfrm>
          <a:prstGeom prst="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a:latin typeface="Calibri" panose="020F0502020204030204" pitchFamily="34" charset="0"/>
                <a:cs typeface="Calibri" panose="020F0502020204030204" pitchFamily="34" charset="0"/>
              </a:rPr>
              <a:t>Key Takeaways</a:t>
            </a:r>
          </a:p>
        </p:txBody>
      </p:sp>
      <p:sp>
        <p:nvSpPr>
          <p:cNvPr id="3" name="Oval 2">
            <a:extLst>
              <a:ext uri="{FF2B5EF4-FFF2-40B4-BE49-F238E27FC236}">
                <a16:creationId xmlns:a16="http://schemas.microsoft.com/office/drawing/2014/main" id="{0F1288B0-F6CD-004A-5405-272265B0C2A0}"/>
              </a:ext>
            </a:extLst>
          </p:cNvPr>
          <p:cNvSpPr/>
          <p:nvPr/>
        </p:nvSpPr>
        <p:spPr>
          <a:xfrm>
            <a:off x="225198" y="3212383"/>
            <a:ext cx="941233" cy="941233"/>
          </a:xfrm>
          <a:prstGeom prst="ellipse">
            <a:avLst/>
          </a:prstGeom>
          <a:solidFill>
            <a:srgbClr val="4EA72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CA762883-C9E5-A6CF-9E9B-434ABB8DBE3A}"/>
              </a:ext>
            </a:extLst>
          </p:cNvPr>
          <p:cNvSpPr/>
          <p:nvPr/>
        </p:nvSpPr>
        <p:spPr>
          <a:xfrm>
            <a:off x="231533" y="1708443"/>
            <a:ext cx="941233" cy="941233"/>
          </a:xfrm>
          <a:prstGeom prst="ellipse">
            <a:avLst/>
          </a:prstGeom>
          <a:solidFill>
            <a:srgbClr val="4EA72E"/>
          </a:solidFill>
          <a:ln>
            <a:solidFill>
              <a:srgbClr val="4EA72E"/>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latin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DFBEAE43-6598-C48F-4E18-AB7BB721DF65}"/>
              </a:ext>
            </a:extLst>
          </p:cNvPr>
          <p:cNvSpPr/>
          <p:nvPr/>
        </p:nvSpPr>
        <p:spPr>
          <a:xfrm>
            <a:off x="6032229" y="4838842"/>
            <a:ext cx="941233" cy="941233"/>
          </a:xfrm>
          <a:prstGeom prst="ellipse">
            <a:avLst/>
          </a:prstGeom>
          <a:solidFill>
            <a:srgbClr val="4EA72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latin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BD3C8C03-3B85-BC47-7A2C-FF1340AE8010}"/>
              </a:ext>
            </a:extLst>
          </p:cNvPr>
          <p:cNvSpPr/>
          <p:nvPr/>
        </p:nvSpPr>
        <p:spPr>
          <a:xfrm>
            <a:off x="225198" y="4838841"/>
            <a:ext cx="941233" cy="941233"/>
          </a:xfrm>
          <a:prstGeom prst="ellipse">
            <a:avLst/>
          </a:prstGeom>
          <a:solidFill>
            <a:srgbClr val="4EA72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latin typeface="Calibri" panose="020F0502020204030204" pitchFamily="34" charset="0"/>
              <a:cs typeface="Calibri" panose="020F0502020204030204" pitchFamily="34" charset="0"/>
            </a:endParaRPr>
          </a:p>
        </p:txBody>
      </p:sp>
      <p:sp>
        <p:nvSpPr>
          <p:cNvPr id="15" name="Shape 2616">
            <a:extLst>
              <a:ext uri="{FF2B5EF4-FFF2-40B4-BE49-F238E27FC236}">
                <a16:creationId xmlns:a16="http://schemas.microsoft.com/office/drawing/2014/main" id="{3C850B2E-2793-505B-F05D-144FFA867203}"/>
              </a:ext>
            </a:extLst>
          </p:cNvPr>
          <p:cNvSpPr/>
          <p:nvPr/>
        </p:nvSpPr>
        <p:spPr>
          <a:xfrm>
            <a:off x="1530556" y="5712564"/>
            <a:ext cx="526541" cy="478793"/>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Calibri" panose="020F0502020204030204" pitchFamily="34" charset="0"/>
              <a:ea typeface="Open Sans Semibold" charset="0"/>
              <a:cs typeface="Calibri" panose="020F0502020204030204" pitchFamily="34" charset="0"/>
            </a:endParaRPr>
          </a:p>
        </p:txBody>
      </p:sp>
      <p:sp>
        <p:nvSpPr>
          <p:cNvPr id="16" name="Shape 2616">
            <a:extLst>
              <a:ext uri="{FF2B5EF4-FFF2-40B4-BE49-F238E27FC236}">
                <a16:creationId xmlns:a16="http://schemas.microsoft.com/office/drawing/2014/main" id="{02C8D5E3-96A2-6349-4E9F-F747DB0BE640}"/>
              </a:ext>
            </a:extLst>
          </p:cNvPr>
          <p:cNvSpPr/>
          <p:nvPr/>
        </p:nvSpPr>
        <p:spPr>
          <a:xfrm>
            <a:off x="6305290" y="1710511"/>
            <a:ext cx="526541" cy="478793"/>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ln>
            <a:noFill/>
          </a:ln>
        </p:spPr>
        <p:style>
          <a:lnRef idx="2">
            <a:schemeClr val="dk1"/>
          </a:lnRef>
          <a:fillRef idx="1">
            <a:schemeClr val="lt1"/>
          </a:fillRef>
          <a:effectRef idx="0">
            <a:schemeClr val="dk1"/>
          </a:effectRef>
          <a:fontRef idx="minor">
            <a:schemeClr val="dk1"/>
          </a:fontRef>
        </p:style>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Calibri" panose="020F0502020204030204" pitchFamily="34" charset="0"/>
              <a:ea typeface="Open Sans Semibold" charset="0"/>
              <a:cs typeface="Calibri" panose="020F0502020204030204" pitchFamily="34" charset="0"/>
            </a:endParaRPr>
          </a:p>
        </p:txBody>
      </p:sp>
      <p:sp>
        <p:nvSpPr>
          <p:cNvPr id="18" name="Shape 2616">
            <a:extLst>
              <a:ext uri="{FF2B5EF4-FFF2-40B4-BE49-F238E27FC236}">
                <a16:creationId xmlns:a16="http://schemas.microsoft.com/office/drawing/2014/main" id="{52548F2B-3638-133E-072A-B58EFCE0A39E}"/>
              </a:ext>
            </a:extLst>
          </p:cNvPr>
          <p:cNvSpPr/>
          <p:nvPr/>
        </p:nvSpPr>
        <p:spPr>
          <a:xfrm>
            <a:off x="7959620" y="4642805"/>
            <a:ext cx="526541" cy="478793"/>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Calibri" panose="020F0502020204030204" pitchFamily="34" charset="0"/>
              <a:ea typeface="Open Sans Semibold" charset="0"/>
              <a:cs typeface="Calibri" panose="020F0502020204030204" pitchFamily="34" charset="0"/>
            </a:endParaRPr>
          </a:p>
        </p:txBody>
      </p:sp>
      <p:sp>
        <p:nvSpPr>
          <p:cNvPr id="5" name="TextBox 4">
            <a:extLst>
              <a:ext uri="{FF2B5EF4-FFF2-40B4-BE49-F238E27FC236}">
                <a16:creationId xmlns:a16="http://schemas.microsoft.com/office/drawing/2014/main" id="{E0F7DB4D-D16E-2B64-1EE3-935E76AC2292}"/>
              </a:ext>
            </a:extLst>
          </p:cNvPr>
          <p:cNvSpPr txBox="1"/>
          <p:nvPr/>
        </p:nvSpPr>
        <p:spPr>
          <a:xfrm>
            <a:off x="1979276" y="912971"/>
            <a:ext cx="2012950" cy="584775"/>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alibri" panose="020F0502020204030204" pitchFamily="34" charset="0"/>
                <a:cs typeface="Calibri" panose="020F0502020204030204" pitchFamily="34" charset="0"/>
              </a:rPr>
              <a:t>Survey​s</a:t>
            </a:r>
          </a:p>
        </p:txBody>
      </p:sp>
      <p:sp>
        <p:nvSpPr>
          <p:cNvPr id="9" name="TextBox 8">
            <a:extLst>
              <a:ext uri="{FF2B5EF4-FFF2-40B4-BE49-F238E27FC236}">
                <a16:creationId xmlns:a16="http://schemas.microsoft.com/office/drawing/2014/main" id="{B675BE71-C74C-C5FB-954B-F48507A04DAE}"/>
              </a:ext>
            </a:extLst>
          </p:cNvPr>
          <p:cNvSpPr txBox="1"/>
          <p:nvPr/>
        </p:nvSpPr>
        <p:spPr>
          <a:xfrm>
            <a:off x="7857341" y="970314"/>
            <a:ext cx="2785534" cy="584775"/>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alibri" panose="020F0502020204030204" pitchFamily="34" charset="0"/>
                <a:cs typeface="Calibri" panose="020F0502020204030204" pitchFamily="34" charset="0"/>
              </a:rPr>
              <a:t>Focus Groups</a:t>
            </a:r>
          </a:p>
        </p:txBody>
      </p:sp>
      <p:sp>
        <p:nvSpPr>
          <p:cNvPr id="11" name="TextBox 10">
            <a:extLst>
              <a:ext uri="{FF2B5EF4-FFF2-40B4-BE49-F238E27FC236}">
                <a16:creationId xmlns:a16="http://schemas.microsoft.com/office/drawing/2014/main" id="{7AF0AC4A-9007-EBF3-B63B-C1694E2F1359}"/>
              </a:ext>
            </a:extLst>
          </p:cNvPr>
          <p:cNvSpPr txBox="1"/>
          <p:nvPr/>
        </p:nvSpPr>
        <p:spPr>
          <a:xfrm>
            <a:off x="1286160" y="1708443"/>
            <a:ext cx="4283764" cy="1015663"/>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panose="020F0502020204030204" pitchFamily="34" charset="0"/>
                <a:cs typeface="Calibri" panose="020F0502020204030204" pitchFamily="34" charset="0"/>
              </a:rPr>
              <a:t>Tesla drivers have high confidence in the Tesla EV safety reputation and brand reputation.</a:t>
            </a:r>
          </a:p>
        </p:txBody>
      </p:sp>
      <p:sp>
        <p:nvSpPr>
          <p:cNvPr id="20" name="TextBox 19">
            <a:extLst>
              <a:ext uri="{FF2B5EF4-FFF2-40B4-BE49-F238E27FC236}">
                <a16:creationId xmlns:a16="http://schemas.microsoft.com/office/drawing/2014/main" id="{4ED9F7A2-D4E4-98ED-B020-0DE237927833}"/>
              </a:ext>
            </a:extLst>
          </p:cNvPr>
          <p:cNvSpPr txBox="1"/>
          <p:nvPr/>
        </p:nvSpPr>
        <p:spPr>
          <a:xfrm>
            <a:off x="7157526" y="4633439"/>
            <a:ext cx="461754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panose="020F0502020204030204" pitchFamily="34" charset="0"/>
                <a:cs typeface="Calibri" panose="020F0502020204030204" pitchFamily="34" charset="0"/>
              </a:rPr>
              <a:t>Concerns about charging infrastructure and range anxiety affect all drivers. High-income drivers mitigate by installing home chargers.</a:t>
            </a:r>
            <a:endParaRPr lang="en-US">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E86638E4-E241-9B97-B3B1-909A8F34CAF2}"/>
              </a:ext>
            </a:extLst>
          </p:cNvPr>
          <p:cNvSpPr txBox="1"/>
          <p:nvPr/>
        </p:nvSpPr>
        <p:spPr>
          <a:xfrm>
            <a:off x="1297908" y="3145500"/>
            <a:ext cx="4441824" cy="1015663"/>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panose="020F0502020204030204" pitchFamily="34" charset="0"/>
                <a:cs typeface="Calibri" panose="020F0502020204030204" pitchFamily="34" charset="0"/>
              </a:rPr>
              <a:t>Tesla drivers ranked </a:t>
            </a:r>
            <a:r>
              <a:rPr lang="en-US" sz="2000" dirty="0">
                <a:latin typeface="Calibri" panose="020F0502020204030204" pitchFamily="34" charset="0"/>
                <a:ea typeface="+mn-lt"/>
                <a:cs typeface="Calibri" panose="020F0502020204030204" pitchFamily="34" charset="0"/>
              </a:rPr>
              <a:t>their experiences related to range, maintenance and charging higher</a:t>
            </a:r>
            <a:r>
              <a:rPr lang="en-US" sz="2000" dirty="0">
                <a:latin typeface="Calibri" panose="020F0502020204030204" pitchFamily="34" charset="0"/>
                <a:cs typeface="Calibri" panose="020F0502020204030204" pitchFamily="34" charset="0"/>
              </a:rPr>
              <a:t> than other BEV drivers. </a:t>
            </a:r>
            <a:endParaRPr lang="en-US"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56B5468C-5760-869F-6FBB-F7731916162C}"/>
              </a:ext>
            </a:extLst>
          </p:cNvPr>
          <p:cNvSpPr txBox="1"/>
          <p:nvPr/>
        </p:nvSpPr>
        <p:spPr>
          <a:xfrm>
            <a:off x="7158907" y="1629184"/>
            <a:ext cx="4976377" cy="1323439"/>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panose="020F0502020204030204" pitchFamily="34" charset="0"/>
                <a:cs typeface="Calibri" panose="020F0502020204030204" pitchFamily="34" charset="0"/>
              </a:rPr>
              <a:t>Recommendations from family/friends and personal research dominate influence, but high-income drivers of non-Tesla models also prioritize range. </a:t>
            </a:r>
          </a:p>
        </p:txBody>
      </p:sp>
      <p:sp>
        <p:nvSpPr>
          <p:cNvPr id="26" name="TextBox 25">
            <a:extLst>
              <a:ext uri="{FF2B5EF4-FFF2-40B4-BE49-F238E27FC236}">
                <a16:creationId xmlns:a16="http://schemas.microsoft.com/office/drawing/2014/main" id="{4FEC296B-0D7C-4FCC-1644-A5B7539C8B6C}"/>
              </a:ext>
            </a:extLst>
          </p:cNvPr>
          <p:cNvSpPr txBox="1"/>
          <p:nvPr/>
        </p:nvSpPr>
        <p:spPr>
          <a:xfrm>
            <a:off x="1289493" y="4644690"/>
            <a:ext cx="444182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panose="020F0502020204030204" pitchFamily="34" charset="0"/>
                <a:cs typeface="Calibri" panose="020F0502020204030204" pitchFamily="34" charset="0"/>
              </a:rPr>
              <a:t>Tesla drivers ranked performance as having greater influence on their decision to purchase or lease their EVs than other BEV drivers did for their EVs.</a:t>
            </a:r>
          </a:p>
        </p:txBody>
      </p:sp>
      <p:sp>
        <p:nvSpPr>
          <p:cNvPr id="23" name="TextBox 22">
            <a:extLst>
              <a:ext uri="{FF2B5EF4-FFF2-40B4-BE49-F238E27FC236}">
                <a16:creationId xmlns:a16="http://schemas.microsoft.com/office/drawing/2014/main" id="{9EF6C194-DB47-5D36-B07B-AB531CDA540F}"/>
              </a:ext>
            </a:extLst>
          </p:cNvPr>
          <p:cNvSpPr txBox="1"/>
          <p:nvPr/>
        </p:nvSpPr>
        <p:spPr>
          <a:xfrm>
            <a:off x="7158907" y="3124035"/>
            <a:ext cx="4976377" cy="1323439"/>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panose="020F0502020204030204" pitchFamily="34" charset="0"/>
                <a:cs typeface="Calibri" panose="020F0502020204030204" pitchFamily="34" charset="0"/>
              </a:rPr>
              <a:t>All drivers prioritize vehicle features and technology. Low-income buyers also prioritize price while high-income prioritize fast charging. </a:t>
            </a:r>
            <a:endParaRPr lang="en-US" dirty="0">
              <a:latin typeface="Calibri" panose="020F0502020204030204" pitchFamily="34" charset="0"/>
              <a:cs typeface="Calibri" panose="020F0502020204030204" pitchFamily="34" charset="0"/>
            </a:endParaRPr>
          </a:p>
        </p:txBody>
      </p:sp>
      <p:pic>
        <p:nvPicPr>
          <p:cNvPr id="27" name="Graphic 26" descr="Shield Tick with solid fill">
            <a:extLst>
              <a:ext uri="{FF2B5EF4-FFF2-40B4-BE49-F238E27FC236}">
                <a16:creationId xmlns:a16="http://schemas.microsoft.com/office/drawing/2014/main" id="{1C29B301-B1D8-1DBA-A74B-789D084CCD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115" y="1907906"/>
            <a:ext cx="562792" cy="562792"/>
          </a:xfrm>
          <a:prstGeom prst="rect">
            <a:avLst/>
          </a:prstGeom>
        </p:spPr>
      </p:pic>
      <p:sp>
        <p:nvSpPr>
          <p:cNvPr id="28" name="Oval 27">
            <a:extLst>
              <a:ext uri="{FF2B5EF4-FFF2-40B4-BE49-F238E27FC236}">
                <a16:creationId xmlns:a16="http://schemas.microsoft.com/office/drawing/2014/main" id="{56027EF9-AE7C-2FFC-9676-BF60CC4B0FA2}"/>
              </a:ext>
            </a:extLst>
          </p:cNvPr>
          <p:cNvSpPr/>
          <p:nvPr/>
        </p:nvSpPr>
        <p:spPr>
          <a:xfrm>
            <a:off x="6032231" y="1718686"/>
            <a:ext cx="941233" cy="941233"/>
          </a:xfrm>
          <a:prstGeom prst="ellipse">
            <a:avLst/>
          </a:prstGeom>
          <a:solidFill>
            <a:srgbClr val="4EA72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latin typeface="Calibri" panose="020F0502020204030204" pitchFamily="34" charset="0"/>
              <a:cs typeface="Calibri" panose="020F0502020204030204" pitchFamily="34" charset="0"/>
            </a:endParaRPr>
          </a:p>
        </p:txBody>
      </p:sp>
      <p:sp>
        <p:nvSpPr>
          <p:cNvPr id="29" name="Shape 2616">
            <a:extLst>
              <a:ext uri="{FF2B5EF4-FFF2-40B4-BE49-F238E27FC236}">
                <a16:creationId xmlns:a16="http://schemas.microsoft.com/office/drawing/2014/main" id="{51244334-FE7E-6330-9DE5-8BBCA34A6230}"/>
              </a:ext>
            </a:extLst>
          </p:cNvPr>
          <p:cNvSpPr/>
          <p:nvPr/>
        </p:nvSpPr>
        <p:spPr>
          <a:xfrm>
            <a:off x="6239576" y="1921654"/>
            <a:ext cx="526541" cy="478793"/>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Calibri" panose="020F0502020204030204" pitchFamily="34" charset="0"/>
              <a:ea typeface="Open Sans Semibold" charset="0"/>
              <a:cs typeface="Calibri" panose="020F0502020204030204" pitchFamily="34" charset="0"/>
            </a:endParaRPr>
          </a:p>
        </p:txBody>
      </p:sp>
      <p:sp>
        <p:nvSpPr>
          <p:cNvPr id="30" name="Shape 2616">
            <a:extLst>
              <a:ext uri="{FF2B5EF4-FFF2-40B4-BE49-F238E27FC236}">
                <a16:creationId xmlns:a16="http://schemas.microsoft.com/office/drawing/2014/main" id="{16ED93A3-AA5F-957A-7282-15DADF1067C5}"/>
              </a:ext>
            </a:extLst>
          </p:cNvPr>
          <p:cNvSpPr/>
          <p:nvPr/>
        </p:nvSpPr>
        <p:spPr>
          <a:xfrm>
            <a:off x="6346908" y="3231800"/>
            <a:ext cx="526541" cy="478793"/>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ln>
            <a:noFill/>
          </a:ln>
        </p:spPr>
        <p:style>
          <a:lnRef idx="2">
            <a:schemeClr val="dk1"/>
          </a:lnRef>
          <a:fillRef idx="1">
            <a:schemeClr val="lt1"/>
          </a:fillRef>
          <a:effectRef idx="0">
            <a:schemeClr val="dk1"/>
          </a:effectRef>
          <a:fontRef idx="minor">
            <a:schemeClr val="dk1"/>
          </a:fontRef>
        </p:style>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Calibri" panose="020F0502020204030204" pitchFamily="34" charset="0"/>
              <a:ea typeface="Open Sans Semibold" charset="0"/>
              <a:cs typeface="Calibri" panose="020F0502020204030204" pitchFamily="34" charset="0"/>
            </a:endParaRPr>
          </a:p>
        </p:txBody>
      </p:sp>
      <p:sp>
        <p:nvSpPr>
          <p:cNvPr id="31" name="Oval 30">
            <a:extLst>
              <a:ext uri="{FF2B5EF4-FFF2-40B4-BE49-F238E27FC236}">
                <a16:creationId xmlns:a16="http://schemas.microsoft.com/office/drawing/2014/main" id="{35F36441-4D1F-6609-543C-486933801076}"/>
              </a:ext>
            </a:extLst>
          </p:cNvPr>
          <p:cNvSpPr/>
          <p:nvPr/>
        </p:nvSpPr>
        <p:spPr>
          <a:xfrm>
            <a:off x="6033648" y="3212383"/>
            <a:ext cx="941233" cy="941233"/>
          </a:xfrm>
          <a:prstGeom prst="ellipse">
            <a:avLst/>
          </a:prstGeom>
          <a:solidFill>
            <a:srgbClr val="4EA72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latin typeface="Calibri" panose="020F0502020204030204" pitchFamily="34" charset="0"/>
              <a:cs typeface="Calibri" panose="020F0502020204030204" pitchFamily="34" charset="0"/>
            </a:endParaRPr>
          </a:p>
        </p:txBody>
      </p:sp>
      <p:pic>
        <p:nvPicPr>
          <p:cNvPr id="36" name="Graphic 35" descr="Road with solid fill">
            <a:extLst>
              <a:ext uri="{FF2B5EF4-FFF2-40B4-BE49-F238E27FC236}">
                <a16:creationId xmlns:a16="http://schemas.microsoft.com/office/drawing/2014/main" id="{975FD372-38DF-BED7-EEBD-11C7C0D18D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1376" y="3429000"/>
            <a:ext cx="441546" cy="441546"/>
          </a:xfrm>
          <a:prstGeom prst="rect">
            <a:avLst/>
          </a:prstGeom>
        </p:spPr>
      </p:pic>
      <p:pic>
        <p:nvPicPr>
          <p:cNvPr id="38" name="Graphic 37" descr="Completed with solid fill">
            <a:extLst>
              <a:ext uri="{FF2B5EF4-FFF2-40B4-BE49-F238E27FC236}">
                <a16:creationId xmlns:a16="http://schemas.microsoft.com/office/drawing/2014/main" id="{9AECF63E-BE50-84B4-C3B3-CF4A47F4F7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441" y="5041331"/>
            <a:ext cx="596140" cy="596140"/>
          </a:xfrm>
          <a:prstGeom prst="rect">
            <a:avLst/>
          </a:prstGeom>
        </p:spPr>
      </p:pic>
      <p:pic>
        <p:nvPicPr>
          <p:cNvPr id="40" name="Graphic 39" descr="Battery with solid fill">
            <a:extLst>
              <a:ext uri="{FF2B5EF4-FFF2-40B4-BE49-F238E27FC236}">
                <a16:creationId xmlns:a16="http://schemas.microsoft.com/office/drawing/2014/main" id="{616FA52B-43FD-C474-F3AA-1A8E0D4D82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39576" y="3368180"/>
            <a:ext cx="563186" cy="563186"/>
          </a:xfrm>
          <a:prstGeom prst="rect">
            <a:avLst/>
          </a:prstGeom>
        </p:spPr>
      </p:pic>
      <p:pic>
        <p:nvPicPr>
          <p:cNvPr id="42" name="Graphic 41" descr="Electric car outline">
            <a:extLst>
              <a:ext uri="{FF2B5EF4-FFF2-40B4-BE49-F238E27FC236}">
                <a16:creationId xmlns:a16="http://schemas.microsoft.com/office/drawing/2014/main" id="{98CE769D-7DA3-2B33-0C43-4219252CDC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73859" y="4928687"/>
            <a:ext cx="657972" cy="657972"/>
          </a:xfrm>
          <a:prstGeom prst="rect">
            <a:avLst/>
          </a:prstGeom>
        </p:spPr>
      </p:pic>
      <p:pic>
        <p:nvPicPr>
          <p:cNvPr id="12" name="Picture 11" descr="A black and blue text&#10;&#10;AI-generated content may be incorrect.">
            <a:extLst>
              <a:ext uri="{FF2B5EF4-FFF2-40B4-BE49-F238E27FC236}">
                <a16:creationId xmlns:a16="http://schemas.microsoft.com/office/drawing/2014/main" id="{B0638889-31F4-03F3-85F0-363E67C27A1C}"/>
              </a:ext>
            </a:extLst>
          </p:cNvPr>
          <p:cNvPicPr>
            <a:picLocks noChangeAspect="1"/>
          </p:cNvPicPr>
          <p:nvPr/>
        </p:nvPicPr>
        <p:blipFill>
          <a:blip r:embed="rId13"/>
          <a:stretch>
            <a:fillRect/>
          </a:stretch>
        </p:blipFill>
        <p:spPr>
          <a:xfrm>
            <a:off x="10016434" y="6075431"/>
            <a:ext cx="2009914" cy="549138"/>
          </a:xfrm>
          <a:prstGeom prst="rect">
            <a:avLst/>
          </a:prstGeom>
        </p:spPr>
      </p:pic>
      <p:pic>
        <p:nvPicPr>
          <p:cNvPr id="13" name="Picture 12" descr="A logo with a black background&#10;&#10;AI-generated content may be incorrect.">
            <a:extLst>
              <a:ext uri="{FF2B5EF4-FFF2-40B4-BE49-F238E27FC236}">
                <a16:creationId xmlns:a16="http://schemas.microsoft.com/office/drawing/2014/main" id="{F0A31F65-0AD6-79DC-C786-B1B4AEBBD885}"/>
              </a:ext>
            </a:extLst>
          </p:cNvPr>
          <p:cNvPicPr>
            <a:picLocks noChangeAspect="1"/>
          </p:cNvPicPr>
          <p:nvPr/>
        </p:nvPicPr>
        <p:blipFill>
          <a:blip r:embed="rId14"/>
          <a:stretch>
            <a:fillRect/>
          </a:stretch>
        </p:blipFill>
        <p:spPr>
          <a:xfrm>
            <a:off x="8589065" y="5685320"/>
            <a:ext cx="1430131" cy="1075359"/>
          </a:xfrm>
          <a:prstGeom prst="rect">
            <a:avLst/>
          </a:prstGeom>
        </p:spPr>
      </p:pic>
    </p:spTree>
    <p:extLst>
      <p:ext uri="{BB962C8B-B14F-4D97-AF65-F5344CB8AC3E}">
        <p14:creationId xmlns:p14="http://schemas.microsoft.com/office/powerpoint/2010/main" val="764378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6">
            <a:extLst>
              <a:ext uri="{FF2B5EF4-FFF2-40B4-BE49-F238E27FC236}">
                <a16:creationId xmlns:a16="http://schemas.microsoft.com/office/drawing/2014/main" id="{7CE4612D-0A45-378A-3454-8DEEF72B5D80}"/>
              </a:ext>
            </a:extLst>
          </p:cNvPr>
          <p:cNvSpPr txBox="1">
            <a:spLocks/>
          </p:cNvSpPr>
          <p:nvPr/>
        </p:nvSpPr>
        <p:spPr>
          <a:xfrm>
            <a:off x="713617" y="453765"/>
            <a:ext cx="10764763" cy="819616"/>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900">
                <a:latin typeface="Calibri" panose="020F0502020204030204" pitchFamily="34" charset="0"/>
                <a:cs typeface="Calibri" panose="020F0502020204030204" pitchFamily="34" charset="0"/>
              </a:rPr>
              <a:t>Methodology</a:t>
            </a:r>
          </a:p>
        </p:txBody>
      </p:sp>
      <p:sp>
        <p:nvSpPr>
          <p:cNvPr id="6" name="Freeform 28">
            <a:extLst>
              <a:ext uri="{FF2B5EF4-FFF2-40B4-BE49-F238E27FC236}">
                <a16:creationId xmlns:a16="http://schemas.microsoft.com/office/drawing/2014/main" id="{5B45AA07-9BAA-3FA4-9A34-27C95421CCD5}"/>
              </a:ext>
            </a:extLst>
          </p:cNvPr>
          <p:cNvSpPr/>
          <p:nvPr/>
        </p:nvSpPr>
        <p:spPr>
          <a:xfrm>
            <a:off x="927665" y="3390087"/>
            <a:ext cx="2925175" cy="701466"/>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1"/>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68846" tIns="43339" rIns="482168" bIns="43339" numCol="1" spcCol="1270" anchor="ctr" anchorCtr="0">
            <a:noAutofit/>
          </a:bodyPr>
          <a:lstStyle/>
          <a:p>
            <a:pPr algn="ctr" defTabSz="1444625">
              <a:lnSpc>
                <a:spcPct val="90000"/>
              </a:lnSpc>
              <a:spcBef>
                <a:spcPct val="0"/>
              </a:spcBef>
              <a:spcAft>
                <a:spcPct val="35000"/>
              </a:spcAft>
            </a:pPr>
            <a:endParaRPr lang="en-US" sz="2000" b="1">
              <a:latin typeface="Calibri" panose="020F0502020204030204" pitchFamily="34" charset="0"/>
              <a:cs typeface="Calibri" panose="020F0502020204030204" pitchFamily="34" charset="0"/>
            </a:endParaRPr>
          </a:p>
        </p:txBody>
      </p:sp>
      <p:sp>
        <p:nvSpPr>
          <p:cNvPr id="7" name="Freeform 29">
            <a:extLst>
              <a:ext uri="{FF2B5EF4-FFF2-40B4-BE49-F238E27FC236}">
                <a16:creationId xmlns:a16="http://schemas.microsoft.com/office/drawing/2014/main" id="{B7443F64-2092-686E-EEA1-36A832CDCA0E}"/>
              </a:ext>
            </a:extLst>
          </p:cNvPr>
          <p:cNvSpPr/>
          <p:nvPr/>
        </p:nvSpPr>
        <p:spPr>
          <a:xfrm>
            <a:off x="3429969" y="3390087"/>
            <a:ext cx="2925175" cy="701466"/>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2"/>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68846" tIns="43339" rIns="482168" bIns="43339" numCol="1" spcCol="1270" anchor="ctr" anchorCtr="0">
            <a:noAutofit/>
          </a:bodyPr>
          <a:lstStyle/>
          <a:p>
            <a:pPr algn="ctr" defTabSz="1444625">
              <a:lnSpc>
                <a:spcPct val="90000"/>
              </a:lnSpc>
              <a:spcBef>
                <a:spcPct val="0"/>
              </a:spcBef>
              <a:spcAft>
                <a:spcPct val="35000"/>
              </a:spcAft>
            </a:pPr>
            <a:endParaRPr lang="en-US" sz="2000" b="1">
              <a:latin typeface="Calibri" panose="020F0502020204030204" pitchFamily="34" charset="0"/>
              <a:cs typeface="Calibri" panose="020F0502020204030204" pitchFamily="34" charset="0"/>
            </a:endParaRPr>
          </a:p>
        </p:txBody>
      </p:sp>
      <p:sp>
        <p:nvSpPr>
          <p:cNvPr id="8" name="Freeform 30">
            <a:extLst>
              <a:ext uri="{FF2B5EF4-FFF2-40B4-BE49-F238E27FC236}">
                <a16:creationId xmlns:a16="http://schemas.microsoft.com/office/drawing/2014/main" id="{B738E178-88FD-2BC7-AECF-824ED18817A4}"/>
              </a:ext>
            </a:extLst>
          </p:cNvPr>
          <p:cNvSpPr/>
          <p:nvPr/>
        </p:nvSpPr>
        <p:spPr>
          <a:xfrm>
            <a:off x="5918917" y="3384764"/>
            <a:ext cx="2925175" cy="701466"/>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3"/>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68846" tIns="43339" rIns="482168" bIns="43339" numCol="1" spcCol="1270" anchor="ctr" anchorCtr="0">
            <a:noAutofit/>
          </a:bodyPr>
          <a:lstStyle/>
          <a:p>
            <a:pPr algn="ctr" defTabSz="1444625">
              <a:lnSpc>
                <a:spcPct val="90000"/>
              </a:lnSpc>
              <a:spcBef>
                <a:spcPct val="0"/>
              </a:spcBef>
              <a:spcAft>
                <a:spcPct val="35000"/>
              </a:spcAft>
            </a:pPr>
            <a:endParaRPr lang="en-US" sz="2000" b="1">
              <a:latin typeface="Calibri" panose="020F0502020204030204" pitchFamily="34" charset="0"/>
              <a:cs typeface="Calibri" panose="020F0502020204030204" pitchFamily="34" charset="0"/>
            </a:endParaRPr>
          </a:p>
        </p:txBody>
      </p:sp>
      <p:sp>
        <p:nvSpPr>
          <p:cNvPr id="10" name="Subtitle 2">
            <a:extLst>
              <a:ext uri="{FF2B5EF4-FFF2-40B4-BE49-F238E27FC236}">
                <a16:creationId xmlns:a16="http://schemas.microsoft.com/office/drawing/2014/main" id="{5FFA0983-18B7-3C5E-80FD-3C5B80937E7A}"/>
              </a:ext>
            </a:extLst>
          </p:cNvPr>
          <p:cNvSpPr txBox="1">
            <a:spLocks/>
          </p:cNvSpPr>
          <p:nvPr/>
        </p:nvSpPr>
        <p:spPr>
          <a:xfrm>
            <a:off x="927665" y="1616845"/>
            <a:ext cx="6659675" cy="1661002"/>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400" dirty="0">
                <a:solidFill>
                  <a:schemeClr val="tx1"/>
                </a:solidFill>
                <a:latin typeface="Calibri" panose="020F0502020204030204" pitchFamily="34" charset="0"/>
                <a:cs typeface="Calibri" panose="020F0502020204030204" pitchFamily="34" charset="0"/>
              </a:rPr>
              <a:t>Developed 20-question survey, issued in December 2023 and January 2024. Half of the surveys of CVRP recipients were sent to Tesla purchasers or lessees and the other half were sent to purchasers or lessees of alternate BEV models. </a:t>
            </a:r>
            <a:br>
              <a:rPr lang="en-US" sz="1400" dirty="0">
                <a:solidFill>
                  <a:schemeClr val="tx1"/>
                </a:solidFill>
                <a:latin typeface="Calibri" panose="020F0502020204030204" pitchFamily="34" charset="0"/>
                <a:cs typeface="Calibri" panose="020F0502020204030204" pitchFamily="34" charset="0"/>
              </a:rPr>
            </a:br>
            <a:br>
              <a:rPr lang="en-US" sz="1400" dirty="0">
                <a:solidFill>
                  <a:schemeClr val="tx1"/>
                </a:solidFill>
                <a:latin typeface="Calibri" panose="020F0502020204030204" pitchFamily="34" charset="0"/>
                <a:cs typeface="Calibri" panose="020F0502020204030204" pitchFamily="34" charset="0"/>
              </a:rPr>
            </a:br>
            <a:r>
              <a:rPr lang="en-US" sz="1400" b="1" dirty="0">
                <a:latin typeface="Calibri" panose="020F0502020204030204" pitchFamily="34" charset="0"/>
                <a:ea typeface="Calibri" panose="020F0502020204030204" pitchFamily="34" charset="0"/>
                <a:cs typeface="Calibri" panose="020F0502020204030204" pitchFamily="34" charset="0"/>
              </a:rPr>
              <a:t>Survey examined </a:t>
            </a:r>
            <a:r>
              <a:rPr lang="en-US" sz="1400" b="1" u="sng" dirty="0">
                <a:effectLst/>
                <a:latin typeface="Calibri" panose="020F0502020204030204" pitchFamily="34" charset="0"/>
                <a:ea typeface="Calibri" panose="020F0502020204030204" pitchFamily="34" charset="0"/>
                <a:cs typeface="Calibri" panose="020F0502020204030204" pitchFamily="34" charset="0"/>
              </a:rPr>
              <a:t>408</a:t>
            </a:r>
            <a:r>
              <a:rPr lang="en-US" sz="1400" b="1" dirty="0">
                <a:effectLst/>
                <a:latin typeface="Calibri" panose="020F0502020204030204" pitchFamily="34" charset="0"/>
                <a:ea typeface="Calibri" panose="020F0502020204030204" pitchFamily="34" charset="0"/>
                <a:cs typeface="Calibri" panose="020F0502020204030204" pitchFamily="34" charset="0"/>
              </a:rPr>
              <a:t> survey respondents who acquired their vehicle between July 2017 through 2023.</a:t>
            </a:r>
            <a:r>
              <a:rPr lang="en-US" sz="1400" b="1" kern="100" baseline="30000" dirty="0">
                <a:effectLst/>
                <a:latin typeface="Calibri" panose="020F0502020204030204" pitchFamily="34" charset="0"/>
                <a:ea typeface="Aptos" panose="020B0004020202020204" pitchFamily="34" charset="0"/>
                <a:cs typeface="Calibri" panose="020F0502020204030204" pitchFamily="34" charset="0"/>
              </a:rPr>
              <a:t>1</a:t>
            </a:r>
            <a:endParaRPr lang="en-US" sz="1400" b="1" kern="100" dirty="0">
              <a:effectLst/>
              <a:latin typeface="Calibri" panose="020F0502020204030204" pitchFamily="34" charset="0"/>
              <a:ea typeface="Aptos" panose="020B0004020202020204" pitchFamily="34" charset="0"/>
              <a:cs typeface="Calibri" panose="020F0502020204030204" pitchFamily="34" charset="0"/>
            </a:endParaRPr>
          </a:p>
          <a:p>
            <a:pPr algn="l">
              <a:lnSpc>
                <a:spcPct val="100000"/>
              </a:lnSpc>
            </a:pPr>
            <a:endParaRPr lang="en-US" sz="1400" dirty="0">
              <a:solidFill>
                <a:schemeClr val="tx1"/>
              </a:solidFill>
              <a:latin typeface="+mn-lt"/>
              <a:ea typeface="Open Sans Light" panose="020B0306030504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0C08DE7E-2EE1-B4C4-58EF-3812C9851616}"/>
              </a:ext>
            </a:extLst>
          </p:cNvPr>
          <p:cNvSpPr txBox="1"/>
          <p:nvPr/>
        </p:nvSpPr>
        <p:spPr>
          <a:xfrm>
            <a:off x="4240468" y="1344454"/>
            <a:ext cx="814004" cy="369332"/>
          </a:xfrm>
          <a:prstGeom prst="rect">
            <a:avLst/>
          </a:prstGeom>
          <a:noFill/>
        </p:spPr>
        <p:txBody>
          <a:bodyPr wrap="none" rtlCol="0">
            <a:spAutoFit/>
          </a:bodyPr>
          <a:lstStyle/>
          <a:p>
            <a:pPr algn="ctr"/>
            <a:r>
              <a:rPr lang="en-US">
                <a:latin typeface="Calibri" panose="020F0502020204030204" pitchFamily="34" charset="0"/>
                <a:ea typeface="Open Sans Semibold" charset="0"/>
                <a:cs typeface="Calibri" panose="020F0502020204030204" pitchFamily="34" charset="0"/>
              </a:rPr>
              <a:t>Survey</a:t>
            </a:r>
          </a:p>
        </p:txBody>
      </p:sp>
      <p:sp>
        <p:nvSpPr>
          <p:cNvPr id="12" name="Subtitle 2">
            <a:extLst>
              <a:ext uri="{FF2B5EF4-FFF2-40B4-BE49-F238E27FC236}">
                <a16:creationId xmlns:a16="http://schemas.microsoft.com/office/drawing/2014/main" id="{6E256E64-73E3-EF33-E9A3-A42005E7E561}"/>
              </a:ext>
            </a:extLst>
          </p:cNvPr>
          <p:cNvSpPr txBox="1">
            <a:spLocks/>
          </p:cNvSpPr>
          <p:nvPr/>
        </p:nvSpPr>
        <p:spPr>
          <a:xfrm>
            <a:off x="8016053" y="1711129"/>
            <a:ext cx="3405628" cy="756139"/>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400">
                <a:solidFill>
                  <a:schemeClr val="tx1"/>
                </a:solidFill>
                <a:latin typeface="Calibri" panose="020F0502020204030204" pitchFamily="34" charset="0"/>
                <a:cs typeface="Calibri" panose="020F0502020204030204" pitchFamily="34" charset="0"/>
              </a:rPr>
              <a:t>Determined key takeaways that</a:t>
            </a:r>
            <a:r>
              <a:rPr lang="en-US" sz="1400">
                <a:solidFill>
                  <a:srgbClr val="333333"/>
                </a:solidFill>
                <a:latin typeface="Calibri" panose="020F0502020204030204" pitchFamily="34" charset="0"/>
                <a:cs typeface="Calibri" panose="020F0502020204030204" pitchFamily="34" charset="0"/>
              </a:rPr>
              <a:t> summarize why Tesla is a dominant choice over other BEV models.</a:t>
            </a:r>
            <a:r>
              <a:rPr lang="en-US" sz="1400">
                <a:solidFill>
                  <a:schemeClr val="tx1"/>
                </a:solidFill>
                <a:latin typeface="Calibri" panose="020F0502020204030204" pitchFamily="34" charset="0"/>
                <a:cs typeface="Calibri" panose="020F0502020204030204" pitchFamily="34" charset="0"/>
              </a:rPr>
              <a:t> </a:t>
            </a:r>
            <a:endParaRPr lang="en-US" sz="1400">
              <a:solidFill>
                <a:schemeClr val="tx1"/>
              </a:solidFill>
              <a:latin typeface="Calibri" panose="020F0502020204030204" pitchFamily="34" charset="0"/>
              <a:ea typeface="Open Sans Light" panose="020B030603050402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4302876B-080D-AD80-39DA-43B70B9F1E91}"/>
              </a:ext>
            </a:extLst>
          </p:cNvPr>
          <p:cNvSpPr txBox="1"/>
          <p:nvPr/>
        </p:nvSpPr>
        <p:spPr>
          <a:xfrm>
            <a:off x="9129983" y="1364801"/>
            <a:ext cx="1213636" cy="369332"/>
          </a:xfrm>
          <a:prstGeom prst="rect">
            <a:avLst/>
          </a:prstGeom>
          <a:noFill/>
        </p:spPr>
        <p:txBody>
          <a:bodyPr wrap="square" rtlCol="0">
            <a:spAutoFit/>
          </a:bodyPr>
          <a:lstStyle/>
          <a:p>
            <a:pPr algn="ctr"/>
            <a:r>
              <a:rPr lang="en-US">
                <a:latin typeface="Calibri" panose="020F0502020204030204" pitchFamily="34" charset="0"/>
                <a:ea typeface="Open Sans Semibold" charset="0"/>
                <a:cs typeface="Calibri" panose="020F0502020204030204" pitchFamily="34" charset="0"/>
              </a:rPr>
              <a:t>Results</a:t>
            </a:r>
          </a:p>
        </p:txBody>
      </p:sp>
      <p:cxnSp>
        <p:nvCxnSpPr>
          <p:cNvPr id="14" name="Straight Connector 13">
            <a:extLst>
              <a:ext uri="{FF2B5EF4-FFF2-40B4-BE49-F238E27FC236}">
                <a16:creationId xmlns:a16="http://schemas.microsoft.com/office/drawing/2014/main" id="{1FA674C8-C7F0-4E16-6DAE-0B61310E184F}"/>
              </a:ext>
            </a:extLst>
          </p:cNvPr>
          <p:cNvCxnSpPr>
            <a:cxnSpLocks/>
          </p:cNvCxnSpPr>
          <p:nvPr/>
        </p:nvCxnSpPr>
        <p:spPr>
          <a:xfrm>
            <a:off x="7347504" y="3507676"/>
            <a:ext cx="0" cy="1118951"/>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3628C4-8904-A962-6D3B-F04DB6773334}"/>
              </a:ext>
            </a:extLst>
          </p:cNvPr>
          <p:cNvCxnSpPr>
            <a:cxnSpLocks/>
          </p:cNvCxnSpPr>
          <p:nvPr/>
        </p:nvCxnSpPr>
        <p:spPr>
          <a:xfrm>
            <a:off x="2424865" y="3870927"/>
            <a:ext cx="25487" cy="800461"/>
          </a:xfrm>
          <a:prstGeom prst="line">
            <a:avLst/>
          </a:prstGeom>
          <a:ln w="28575">
            <a:tailEnd type="oval"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4DAAAB0-4CA3-C5AA-3D05-80264DB4D6A4}"/>
              </a:ext>
            </a:extLst>
          </p:cNvPr>
          <p:cNvCxnSpPr>
            <a:cxnSpLocks/>
          </p:cNvCxnSpPr>
          <p:nvPr/>
        </p:nvCxnSpPr>
        <p:spPr>
          <a:xfrm flipV="1">
            <a:off x="9959903" y="2752157"/>
            <a:ext cx="0" cy="1186405"/>
          </a:xfrm>
          <a:prstGeom prst="line">
            <a:avLst/>
          </a:prstGeom>
          <a:ln w="28575">
            <a:solidFill>
              <a:srgbClr val="4EA72E"/>
            </a:solidFill>
            <a:tailEnd type="oval"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05ED3B1-CF19-A954-87DA-66063CDA5BD5}"/>
              </a:ext>
            </a:extLst>
          </p:cNvPr>
          <p:cNvCxnSpPr>
            <a:cxnSpLocks/>
          </p:cNvCxnSpPr>
          <p:nvPr/>
        </p:nvCxnSpPr>
        <p:spPr>
          <a:xfrm flipH="1" flipV="1">
            <a:off x="4656349" y="2844164"/>
            <a:ext cx="22832" cy="825073"/>
          </a:xfrm>
          <a:prstGeom prst="line">
            <a:avLst/>
          </a:prstGeom>
          <a:ln w="2857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D542AC7-D894-68FA-62A8-78B020541E3C}"/>
              </a:ext>
            </a:extLst>
          </p:cNvPr>
          <p:cNvSpPr txBox="1"/>
          <p:nvPr/>
        </p:nvSpPr>
        <p:spPr>
          <a:xfrm>
            <a:off x="1551371" y="3543106"/>
            <a:ext cx="1772473" cy="430887"/>
          </a:xfrm>
          <a:prstGeom prst="rect">
            <a:avLst/>
          </a:prstGeom>
          <a:noFill/>
        </p:spPr>
        <p:txBody>
          <a:bodyPr wrap="none" rtlCol="0" anchor="ctr" anchorCtr="0">
            <a:spAutoFit/>
          </a:bodyPr>
          <a:lstStyle/>
          <a:p>
            <a:pPr algn="ctr"/>
            <a:r>
              <a:rPr lang="en-US" sz="2200">
                <a:solidFill>
                  <a:schemeClr val="bg1"/>
                </a:solidFill>
                <a:latin typeface="Calibri" panose="020F0502020204030204" pitchFamily="34" charset="0"/>
                <a:ea typeface="League Spartan" charset="0"/>
                <a:cs typeface="Calibri" panose="020F0502020204030204" pitchFamily="34" charset="0"/>
              </a:rPr>
              <a:t>Focus Groups</a:t>
            </a:r>
          </a:p>
        </p:txBody>
      </p:sp>
      <p:sp>
        <p:nvSpPr>
          <p:cNvPr id="20" name="TextBox 19">
            <a:extLst>
              <a:ext uri="{FF2B5EF4-FFF2-40B4-BE49-F238E27FC236}">
                <a16:creationId xmlns:a16="http://schemas.microsoft.com/office/drawing/2014/main" id="{A33BCF5E-D119-5146-0B1D-B6A8FA95CDEA}"/>
              </a:ext>
            </a:extLst>
          </p:cNvPr>
          <p:cNvSpPr txBox="1"/>
          <p:nvPr/>
        </p:nvSpPr>
        <p:spPr>
          <a:xfrm>
            <a:off x="4307162" y="3542382"/>
            <a:ext cx="953787" cy="430887"/>
          </a:xfrm>
          <a:prstGeom prst="rect">
            <a:avLst/>
          </a:prstGeom>
          <a:noFill/>
        </p:spPr>
        <p:txBody>
          <a:bodyPr wrap="none" rtlCol="0" anchor="ctr" anchorCtr="0">
            <a:spAutoFit/>
          </a:bodyPr>
          <a:lstStyle/>
          <a:p>
            <a:pPr algn="ctr"/>
            <a:r>
              <a:rPr lang="en-US" sz="2200">
                <a:solidFill>
                  <a:schemeClr val="bg1"/>
                </a:solidFill>
                <a:latin typeface="Calibri" panose="020F0502020204030204" pitchFamily="34" charset="0"/>
                <a:ea typeface="League Spartan" charset="0"/>
                <a:cs typeface="Calibri" panose="020F0502020204030204" pitchFamily="34" charset="0"/>
              </a:rPr>
              <a:t>Survey</a:t>
            </a:r>
          </a:p>
        </p:txBody>
      </p:sp>
      <p:sp>
        <p:nvSpPr>
          <p:cNvPr id="21" name="TextBox 20">
            <a:extLst>
              <a:ext uri="{FF2B5EF4-FFF2-40B4-BE49-F238E27FC236}">
                <a16:creationId xmlns:a16="http://schemas.microsoft.com/office/drawing/2014/main" id="{324A1981-4664-22FA-5FFF-7F835DF53370}"/>
              </a:ext>
            </a:extLst>
          </p:cNvPr>
          <p:cNvSpPr txBox="1"/>
          <p:nvPr/>
        </p:nvSpPr>
        <p:spPr>
          <a:xfrm>
            <a:off x="6766791" y="3524776"/>
            <a:ext cx="1138197" cy="430887"/>
          </a:xfrm>
          <a:prstGeom prst="rect">
            <a:avLst/>
          </a:prstGeom>
          <a:noFill/>
        </p:spPr>
        <p:txBody>
          <a:bodyPr wrap="none" rtlCol="0" anchor="ctr" anchorCtr="0">
            <a:spAutoFit/>
          </a:bodyPr>
          <a:lstStyle/>
          <a:p>
            <a:pPr algn="ctr"/>
            <a:r>
              <a:rPr lang="en-US" sz="2200">
                <a:solidFill>
                  <a:schemeClr val="bg1"/>
                </a:solidFill>
                <a:latin typeface="Calibri" panose="020F0502020204030204" pitchFamily="34" charset="0"/>
                <a:ea typeface="League Spartan" charset="0"/>
                <a:cs typeface="Calibri" panose="020F0502020204030204" pitchFamily="34" charset="0"/>
              </a:rPr>
              <a:t>Analysis</a:t>
            </a:r>
          </a:p>
        </p:txBody>
      </p:sp>
      <p:sp>
        <p:nvSpPr>
          <p:cNvPr id="22" name="Subtitle 2">
            <a:extLst>
              <a:ext uri="{FF2B5EF4-FFF2-40B4-BE49-F238E27FC236}">
                <a16:creationId xmlns:a16="http://schemas.microsoft.com/office/drawing/2014/main" id="{D9243E3D-45F5-6F43-742B-9539B1CB9F19}"/>
              </a:ext>
            </a:extLst>
          </p:cNvPr>
          <p:cNvSpPr txBox="1">
            <a:spLocks/>
          </p:cNvSpPr>
          <p:nvPr/>
        </p:nvSpPr>
        <p:spPr>
          <a:xfrm>
            <a:off x="434897" y="5075070"/>
            <a:ext cx="4289474" cy="971582"/>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400">
                <a:solidFill>
                  <a:schemeClr val="tx1"/>
                </a:solidFill>
                <a:latin typeface="Calibri" panose="020F0502020204030204" pitchFamily="34" charset="0"/>
                <a:cs typeface="Calibri" panose="020F0502020204030204" pitchFamily="34" charset="0"/>
              </a:rPr>
              <a:t>Conducted 4 focus groups, 2 of which included CVRP recipients who are Tesla purchasers or lessees and 2 of which included CVRP recipients who are purchasers or lessees of alternate BEV models. </a:t>
            </a:r>
            <a:endParaRPr lang="en-US" sz="1400">
              <a:solidFill>
                <a:schemeClr val="tx1"/>
              </a:solidFill>
              <a:latin typeface="Calibri" panose="020F0502020204030204" pitchFamily="34" charset="0"/>
              <a:ea typeface="Open Sans Light" panose="020B030603050402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8F10B0BB-542A-40DB-E121-36AAEC61A685}"/>
              </a:ext>
            </a:extLst>
          </p:cNvPr>
          <p:cNvSpPr txBox="1"/>
          <p:nvPr/>
        </p:nvSpPr>
        <p:spPr>
          <a:xfrm>
            <a:off x="1835424" y="4756918"/>
            <a:ext cx="1488420" cy="369332"/>
          </a:xfrm>
          <a:prstGeom prst="rect">
            <a:avLst/>
          </a:prstGeom>
          <a:noFill/>
        </p:spPr>
        <p:txBody>
          <a:bodyPr wrap="none" rtlCol="0">
            <a:spAutoFit/>
          </a:bodyPr>
          <a:lstStyle/>
          <a:p>
            <a:pPr algn="ctr"/>
            <a:r>
              <a:rPr lang="en-US">
                <a:latin typeface="Calibri" panose="020F0502020204030204" pitchFamily="34" charset="0"/>
                <a:ea typeface="Open Sans Semibold" charset="0"/>
                <a:cs typeface="Calibri" panose="020F0502020204030204" pitchFamily="34" charset="0"/>
              </a:rPr>
              <a:t>Focus Groups</a:t>
            </a:r>
          </a:p>
        </p:txBody>
      </p:sp>
      <p:sp>
        <p:nvSpPr>
          <p:cNvPr id="24" name="Subtitle 2">
            <a:extLst>
              <a:ext uri="{FF2B5EF4-FFF2-40B4-BE49-F238E27FC236}">
                <a16:creationId xmlns:a16="http://schemas.microsoft.com/office/drawing/2014/main" id="{70E8BA02-61FA-8550-EFCB-78587CD4C563}"/>
              </a:ext>
            </a:extLst>
          </p:cNvPr>
          <p:cNvSpPr txBox="1">
            <a:spLocks/>
          </p:cNvSpPr>
          <p:nvPr/>
        </p:nvSpPr>
        <p:spPr>
          <a:xfrm>
            <a:off x="5900831" y="5040798"/>
            <a:ext cx="2925175" cy="75613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400">
                <a:solidFill>
                  <a:schemeClr val="tx1"/>
                </a:solidFill>
                <a:latin typeface="Calibri" panose="020F0502020204030204" pitchFamily="34" charset="0"/>
                <a:cs typeface="Calibri" panose="020F0502020204030204" pitchFamily="34" charset="0"/>
              </a:rPr>
              <a:t>Reviewed responses from focus groups and survey participants to determine common themes.</a:t>
            </a:r>
            <a:endParaRPr lang="en-US" sz="1400">
              <a:solidFill>
                <a:schemeClr val="tx1"/>
              </a:solidFill>
              <a:latin typeface="Calibri" panose="020F0502020204030204" pitchFamily="34" charset="0"/>
              <a:ea typeface="Open Sans Light" panose="020B030603050402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0E1DC8ED-C30B-A188-91CA-F0616ED840E3}"/>
              </a:ext>
            </a:extLst>
          </p:cNvPr>
          <p:cNvSpPr txBox="1"/>
          <p:nvPr/>
        </p:nvSpPr>
        <p:spPr>
          <a:xfrm>
            <a:off x="6880627" y="4756918"/>
            <a:ext cx="965585" cy="369332"/>
          </a:xfrm>
          <a:prstGeom prst="rect">
            <a:avLst/>
          </a:prstGeom>
          <a:noFill/>
        </p:spPr>
        <p:txBody>
          <a:bodyPr wrap="none" rtlCol="0">
            <a:spAutoFit/>
          </a:bodyPr>
          <a:lstStyle/>
          <a:p>
            <a:pPr algn="ctr"/>
            <a:r>
              <a:rPr lang="en-US">
                <a:latin typeface="Calibri" panose="020F0502020204030204" pitchFamily="34" charset="0"/>
                <a:ea typeface="Open Sans Semibold" charset="0"/>
                <a:cs typeface="Calibri" panose="020F0502020204030204" pitchFamily="34" charset="0"/>
              </a:rPr>
              <a:t>Analysis</a:t>
            </a:r>
          </a:p>
        </p:txBody>
      </p:sp>
      <p:sp>
        <p:nvSpPr>
          <p:cNvPr id="29" name="Freeform 31">
            <a:extLst>
              <a:ext uri="{FF2B5EF4-FFF2-40B4-BE49-F238E27FC236}">
                <a16:creationId xmlns:a16="http://schemas.microsoft.com/office/drawing/2014/main" id="{11EBF644-4C6A-7FD7-835E-4FA9DB447855}"/>
              </a:ext>
            </a:extLst>
          </p:cNvPr>
          <p:cNvSpPr/>
          <p:nvPr/>
        </p:nvSpPr>
        <p:spPr>
          <a:xfrm>
            <a:off x="8439724" y="3382243"/>
            <a:ext cx="2925175" cy="701466"/>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6"/>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68846" tIns="43339" rIns="482168" bIns="43339" numCol="1" spcCol="1270" anchor="ctr" anchorCtr="0">
            <a:noAutofit/>
          </a:bodyPr>
          <a:lstStyle/>
          <a:p>
            <a:pPr algn="ctr" defTabSz="1444625">
              <a:lnSpc>
                <a:spcPct val="90000"/>
              </a:lnSpc>
              <a:spcBef>
                <a:spcPct val="0"/>
              </a:spcBef>
              <a:spcAft>
                <a:spcPct val="35000"/>
              </a:spcAft>
            </a:pPr>
            <a:endParaRPr lang="en-US" sz="2000" b="1">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7322B4CF-A5C8-C1DC-6DA0-1E2E3BD39D68}"/>
              </a:ext>
            </a:extLst>
          </p:cNvPr>
          <p:cNvSpPr txBox="1"/>
          <p:nvPr/>
        </p:nvSpPr>
        <p:spPr>
          <a:xfrm>
            <a:off x="9348508" y="3507676"/>
            <a:ext cx="1002069" cy="430887"/>
          </a:xfrm>
          <a:prstGeom prst="rect">
            <a:avLst/>
          </a:prstGeom>
          <a:noFill/>
        </p:spPr>
        <p:txBody>
          <a:bodyPr wrap="none" rtlCol="0" anchor="ctr" anchorCtr="0">
            <a:spAutoFit/>
          </a:bodyPr>
          <a:lstStyle/>
          <a:p>
            <a:pPr algn="ctr"/>
            <a:r>
              <a:rPr lang="en-US" sz="2200">
                <a:solidFill>
                  <a:schemeClr val="bg1"/>
                </a:solidFill>
                <a:latin typeface="Calibri" panose="020F0502020204030204" pitchFamily="34" charset="0"/>
                <a:ea typeface="League Spartan" charset="0"/>
                <a:cs typeface="Calibri" panose="020F0502020204030204" pitchFamily="34" charset="0"/>
              </a:rPr>
              <a:t>Results</a:t>
            </a:r>
          </a:p>
        </p:txBody>
      </p:sp>
      <p:sp>
        <p:nvSpPr>
          <p:cNvPr id="31" name="Subtitle 2">
            <a:extLst>
              <a:ext uri="{FF2B5EF4-FFF2-40B4-BE49-F238E27FC236}">
                <a16:creationId xmlns:a16="http://schemas.microsoft.com/office/drawing/2014/main" id="{94C325CF-6432-3FB3-665C-95E48D465FCD}"/>
              </a:ext>
            </a:extLst>
          </p:cNvPr>
          <p:cNvSpPr txBox="1">
            <a:spLocks/>
          </p:cNvSpPr>
          <p:nvPr/>
        </p:nvSpPr>
        <p:spPr>
          <a:xfrm>
            <a:off x="748145" y="12636909"/>
            <a:ext cx="12358255" cy="773612"/>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342900" indent="-342900" algn="l">
              <a:lnSpc>
                <a:spcPct val="100000"/>
              </a:lnSpc>
              <a:spcBef>
                <a:spcPts val="2400"/>
              </a:spcBef>
              <a:buFont typeface="+mj-lt"/>
              <a:buAutoNum type="arabicPeriod"/>
            </a:pPr>
            <a:r>
              <a:rPr lang="en-US" sz="1800">
                <a:solidFill>
                  <a:schemeClr val="tx1">
                    <a:lumMod val="60000"/>
                    <a:lumOff val="40000"/>
                  </a:schemeClr>
                </a:solidFill>
                <a:latin typeface="+mj-lt"/>
                <a:cs typeface="Calibri" panose="020F0502020204030204" pitchFamily="34" charset="0"/>
              </a:rPr>
              <a:t>Duis aute irure dolor in reprehenderit in voluptate velit esse cillum dolore eu fugiat nulla pariatur. Excepteur sint occaecat cupidatat non proident, sunt in culpa qui officia deserunt mollit anim id est laborum.</a:t>
            </a:r>
            <a:endParaRPr lang="en-US" sz="1800">
              <a:solidFill>
                <a:schemeClr val="tx1">
                  <a:lumMod val="60000"/>
                  <a:lumOff val="40000"/>
                </a:schemeClr>
              </a:solidFill>
              <a:latin typeface="+mj-lt"/>
              <a:ea typeface="Open Sans Light" panose="020B0306030504020204" pitchFamily="34" charset="0"/>
              <a:cs typeface="Calibri" panose="020F0502020204030204" pitchFamily="34" charset="0"/>
            </a:endParaRPr>
          </a:p>
        </p:txBody>
      </p:sp>
      <p:sp>
        <p:nvSpPr>
          <p:cNvPr id="33" name="Subtitle 2">
            <a:extLst>
              <a:ext uri="{FF2B5EF4-FFF2-40B4-BE49-F238E27FC236}">
                <a16:creationId xmlns:a16="http://schemas.microsoft.com/office/drawing/2014/main" id="{4B195B0D-0C11-1BB8-CB9D-0055A7B74217}"/>
              </a:ext>
            </a:extLst>
          </p:cNvPr>
          <p:cNvSpPr txBox="1">
            <a:spLocks/>
          </p:cNvSpPr>
          <p:nvPr/>
        </p:nvSpPr>
        <p:spPr>
          <a:xfrm>
            <a:off x="748145" y="12636909"/>
            <a:ext cx="17521926" cy="862226"/>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a:spcBef>
                <a:spcPts val="0"/>
              </a:spcBef>
              <a:spcAft>
                <a:spcPts val="0"/>
              </a:spcAft>
            </a:pPr>
            <a:r>
              <a:rPr lang="en-US" sz="1800" kern="100">
                <a:latin typeface="Calibri" panose="020F0502020204030204" pitchFamily="34" charset="0"/>
                <a:ea typeface="Calibri" panose="020F0502020204030204" pitchFamily="34" charset="0"/>
                <a:cs typeface="Times New Roman" panose="02020603050405020304" pitchFamily="18" charset="0"/>
              </a:rPr>
              <a:t>1. </a:t>
            </a:r>
            <a:r>
              <a:rPr lang="en-US" sz="1800" kern="100">
                <a:effectLst/>
                <a:latin typeface="Calibri" panose="020F0502020204030204" pitchFamily="34" charset="0"/>
                <a:ea typeface="Calibri" panose="020F0502020204030204" pitchFamily="34" charset="0"/>
                <a:cs typeface="Times New Roman" panose="02020603050405020304" pitchFamily="18" charset="0"/>
              </a:rPr>
              <a:t>This time period marks when the Tesla Model Y was available. We chose a time period with this availability to capture responses among CVRP participants that could make a comparable choice between a Tesla model and other EV models. Note this time period excludes March 16, 2022 through January 11, 2023, when the Model Y was briefly unavailable.</a:t>
            </a:r>
          </a:p>
        </p:txBody>
      </p:sp>
      <p:sp>
        <p:nvSpPr>
          <p:cNvPr id="5" name="TextBox 4">
            <a:extLst>
              <a:ext uri="{FF2B5EF4-FFF2-40B4-BE49-F238E27FC236}">
                <a16:creationId xmlns:a16="http://schemas.microsoft.com/office/drawing/2014/main" id="{A4FBF18B-C77D-F40B-3AC7-A8AE959BDA21}"/>
              </a:ext>
            </a:extLst>
          </p:cNvPr>
          <p:cNvSpPr txBox="1"/>
          <p:nvPr/>
        </p:nvSpPr>
        <p:spPr>
          <a:xfrm>
            <a:off x="158923" y="6180038"/>
            <a:ext cx="7918927" cy="600164"/>
          </a:xfrm>
          <a:prstGeom prst="rect">
            <a:avLst/>
          </a:prstGeom>
          <a:noFill/>
        </p:spPr>
        <p:txBody>
          <a:bodyPr wrap="square" lIns="91440" tIns="45720" rIns="91440" bIns="45720" rtlCol="0" anchor="t">
            <a:spAutoFit/>
          </a:bodyPr>
          <a:lstStyle/>
          <a:p>
            <a:r>
              <a:rPr lang="en-US" sz="1100" kern="100">
                <a:effectLst/>
                <a:latin typeface="Calibri"/>
                <a:ea typeface="Calibri"/>
                <a:cs typeface="Times New Roman"/>
              </a:rPr>
              <a:t>1. This is a time</a:t>
            </a:r>
            <a:r>
              <a:rPr lang="en-US" sz="1100" kern="100">
                <a:latin typeface="Calibri"/>
                <a:ea typeface="Calibri"/>
                <a:cs typeface="Times New Roman"/>
              </a:rPr>
              <a:t> </a:t>
            </a:r>
            <a:r>
              <a:rPr lang="en-US" sz="1100" kern="100">
                <a:effectLst/>
                <a:latin typeface="Calibri"/>
                <a:ea typeface="Calibri"/>
                <a:cs typeface="Times New Roman"/>
              </a:rPr>
              <a:t>when the Tesla Model Y was available. We chose a period with this availability to capture responses among CVRP participants that could make a comparable choice between a Tesla model and other EV models. Note this excludes March 16, 2022, through January 11, 2023, when the Model Y was briefly unavailable.</a:t>
            </a:r>
            <a:endParaRPr lang="en-US" sz="1100">
              <a:latin typeface="Calibri"/>
              <a:ea typeface="Calibri"/>
              <a:cs typeface="Times New Roman"/>
            </a:endParaRPr>
          </a:p>
        </p:txBody>
      </p:sp>
      <p:pic>
        <p:nvPicPr>
          <p:cNvPr id="4" name="Picture 3" descr="A black and blue text&#10;&#10;AI-generated content may be incorrect.">
            <a:extLst>
              <a:ext uri="{FF2B5EF4-FFF2-40B4-BE49-F238E27FC236}">
                <a16:creationId xmlns:a16="http://schemas.microsoft.com/office/drawing/2014/main" id="{6C1E10DD-98A0-CBFE-7F8A-16D176DDD98F}"/>
              </a:ext>
            </a:extLst>
          </p:cNvPr>
          <p:cNvPicPr>
            <a:picLocks noChangeAspect="1"/>
          </p:cNvPicPr>
          <p:nvPr/>
        </p:nvPicPr>
        <p:blipFill>
          <a:blip r:embed="rId3"/>
          <a:stretch>
            <a:fillRect/>
          </a:stretch>
        </p:blipFill>
        <p:spPr>
          <a:xfrm>
            <a:off x="10016434" y="6075431"/>
            <a:ext cx="2009914" cy="549138"/>
          </a:xfrm>
          <a:prstGeom prst="rect">
            <a:avLst/>
          </a:prstGeom>
        </p:spPr>
      </p:pic>
      <p:pic>
        <p:nvPicPr>
          <p:cNvPr id="18" name="Picture 17" descr="A logo with a black background&#10;&#10;AI-generated content may be incorrect.">
            <a:extLst>
              <a:ext uri="{FF2B5EF4-FFF2-40B4-BE49-F238E27FC236}">
                <a16:creationId xmlns:a16="http://schemas.microsoft.com/office/drawing/2014/main" id="{7741AE5C-555F-F361-4A6F-75A54FEC1D02}"/>
              </a:ext>
            </a:extLst>
          </p:cNvPr>
          <p:cNvPicPr>
            <a:picLocks noChangeAspect="1"/>
          </p:cNvPicPr>
          <p:nvPr/>
        </p:nvPicPr>
        <p:blipFill>
          <a:blip r:embed="rId4"/>
          <a:stretch>
            <a:fillRect/>
          </a:stretch>
        </p:blipFill>
        <p:spPr>
          <a:xfrm>
            <a:off x="8589065" y="5685320"/>
            <a:ext cx="1430131" cy="1075359"/>
          </a:xfrm>
          <a:prstGeom prst="rect">
            <a:avLst/>
          </a:prstGeom>
        </p:spPr>
      </p:pic>
    </p:spTree>
    <p:extLst>
      <p:ext uri="{BB962C8B-B14F-4D97-AF65-F5344CB8AC3E}">
        <p14:creationId xmlns:p14="http://schemas.microsoft.com/office/powerpoint/2010/main" val="1202295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 up of checklist">
            <a:extLst>
              <a:ext uri="{FF2B5EF4-FFF2-40B4-BE49-F238E27FC236}">
                <a16:creationId xmlns:a16="http://schemas.microsoft.com/office/drawing/2014/main" id="{06F9EFF5-EA1D-0BDC-51FE-72869DCF6709}"/>
              </a:ext>
            </a:extLst>
          </p:cNvPr>
          <p:cNvPicPr>
            <a:picLocks noChangeAspect="1"/>
          </p:cNvPicPr>
          <p:nvPr/>
        </p:nvPicPr>
        <p:blipFill>
          <a:blip r:embed="rId3"/>
          <a:stretch>
            <a:fillRect/>
          </a:stretch>
        </p:blipFill>
        <p:spPr>
          <a:xfrm>
            <a:off x="1131870" y="1482879"/>
            <a:ext cx="4963886" cy="3309258"/>
          </a:xfrm>
          <a:prstGeom prst="rect">
            <a:avLst/>
          </a:prstGeom>
        </p:spPr>
      </p:pic>
      <p:sp>
        <p:nvSpPr>
          <p:cNvPr id="8" name="Text Placeholder 56">
            <a:extLst>
              <a:ext uri="{FF2B5EF4-FFF2-40B4-BE49-F238E27FC236}">
                <a16:creationId xmlns:a16="http://schemas.microsoft.com/office/drawing/2014/main" id="{96818DE1-9956-A3FA-E9DD-3E2184DA931A}"/>
              </a:ext>
            </a:extLst>
          </p:cNvPr>
          <p:cNvSpPr txBox="1">
            <a:spLocks/>
          </p:cNvSpPr>
          <p:nvPr/>
        </p:nvSpPr>
        <p:spPr>
          <a:xfrm>
            <a:off x="6096245" y="1482879"/>
            <a:ext cx="5463421" cy="1940844"/>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900">
                <a:solidFill>
                  <a:schemeClr val="bg1"/>
                </a:solidFill>
                <a:latin typeface="Calibri"/>
                <a:ea typeface="Calibri"/>
                <a:cs typeface="Calibri"/>
              </a:rPr>
              <a:t>Survey </a:t>
            </a:r>
          </a:p>
          <a:p>
            <a:pPr marL="0" indent="0" algn="ctr">
              <a:buNone/>
            </a:pPr>
            <a:r>
              <a:rPr lang="en-US" sz="4900">
                <a:solidFill>
                  <a:schemeClr val="bg1"/>
                </a:solidFill>
                <a:latin typeface="Calibri"/>
                <a:ea typeface="Calibri"/>
                <a:cs typeface="Calibri"/>
              </a:rPr>
              <a:t>Results</a:t>
            </a:r>
          </a:p>
        </p:txBody>
      </p:sp>
      <p:sp>
        <p:nvSpPr>
          <p:cNvPr id="10" name="TextBox 9">
            <a:extLst>
              <a:ext uri="{FF2B5EF4-FFF2-40B4-BE49-F238E27FC236}">
                <a16:creationId xmlns:a16="http://schemas.microsoft.com/office/drawing/2014/main" id="{F7C46300-E018-0EB0-082B-701B87CE7B95}"/>
              </a:ext>
            </a:extLst>
          </p:cNvPr>
          <p:cNvSpPr txBox="1"/>
          <p:nvPr/>
        </p:nvSpPr>
        <p:spPr>
          <a:xfrm>
            <a:off x="6979022" y="3699316"/>
            <a:ext cx="3714183" cy="830997"/>
          </a:xfrm>
          <a:prstGeom prst="rect">
            <a:avLst/>
          </a:prstGeom>
          <a:noFill/>
        </p:spPr>
        <p:txBody>
          <a:bodyPr wrap="square" lIns="91440" tIns="45720" rIns="91440" bIns="45720" anchor="t">
            <a:spAutoFit/>
          </a:bodyPr>
          <a:lstStyle/>
          <a:p>
            <a:pPr marL="0" indent="0" algn="ctr">
              <a:buNone/>
            </a:pPr>
            <a:r>
              <a:rPr lang="en-US" sz="2400">
                <a:solidFill>
                  <a:schemeClr val="bg1"/>
                </a:solidFill>
                <a:latin typeface="Calibri"/>
                <a:ea typeface="Calibri"/>
                <a:cs typeface="Calibri"/>
              </a:rPr>
              <a:t>Prevailing Responses by Tesla and Other BEV Drivers</a:t>
            </a:r>
            <a:endParaRPr lang="en-US">
              <a:solidFill>
                <a:schemeClr val="bg1"/>
              </a:solidFill>
              <a:latin typeface="Calibri"/>
              <a:ea typeface="Calibri"/>
              <a:cs typeface="Calibri"/>
            </a:endParaRPr>
          </a:p>
        </p:txBody>
      </p:sp>
    </p:spTree>
    <p:extLst>
      <p:ext uri="{BB962C8B-B14F-4D97-AF65-F5344CB8AC3E}">
        <p14:creationId xmlns:p14="http://schemas.microsoft.com/office/powerpoint/2010/main" val="1307635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804B4-C702-3B84-ECCD-51F14F27A5A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38A8CC6-44BE-B072-D140-B675590BC09F}"/>
              </a:ext>
            </a:extLst>
          </p:cNvPr>
          <p:cNvSpPr>
            <a:spLocks noGrp="1"/>
          </p:cNvSpPr>
          <p:nvPr>
            <p:ph type="title"/>
          </p:nvPr>
        </p:nvSpPr>
        <p:spPr>
          <a:xfrm>
            <a:off x="1142410" y="1440883"/>
            <a:ext cx="10579419" cy="2116686"/>
          </a:xfrm>
          <a:prstGeom prst="rect">
            <a:avLst/>
          </a:prstGeom>
          <a:noFill/>
          <a:ln>
            <a:noFill/>
            <a:prstDash/>
          </a:ln>
          <a:effectLst/>
        </p:spPr>
        <p:txBody>
          <a:bodyPr rot="0" spcFirstLastPara="0" vertOverflow="overflow" horzOverflow="overflow" vert="horz" wrap="square" lIns="45720" tIns="22860" rIns="45720" bIns="22860" numCol="1" spcCol="0" rtlCol="0" fromWordArt="0" anchor="b" anchorCtr="0" forceAA="0" compatLnSpc="1">
            <a:prstTxWarp prst="textNoShape">
              <a:avLst/>
            </a:prstTxWarp>
            <a:normAutofit/>
          </a:bodyPr>
          <a:lstStyle/>
          <a:p>
            <a:pPr>
              <a:spcBef>
                <a:spcPts val="1000"/>
              </a:spcBef>
              <a:defRPr/>
            </a:pPr>
            <a:r>
              <a:rPr lang="en-US" sz="4900">
                <a:latin typeface="Calibri"/>
                <a:ea typeface="Calibri"/>
                <a:cs typeface="Calibri"/>
              </a:rPr>
              <a:t>Key Factors That Influenced the Purchase or Lease of a CVRP-rebated Vehicle</a:t>
            </a:r>
            <a:br>
              <a:rPr lang="en-US" sz="4900">
                <a:latin typeface="Calibri"/>
                <a:ea typeface="Calibri"/>
                <a:cs typeface="Calibri"/>
              </a:rPr>
            </a:br>
            <a:r>
              <a:rPr lang="en-US" sz="2400" i="1">
                <a:latin typeface="Calibri"/>
                <a:ea typeface="Calibri"/>
                <a:cs typeface="Calibri"/>
              </a:rPr>
              <a:t>Surveyed CVRP Participants</a:t>
            </a:r>
            <a:endParaRPr lang="en-US" sz="2400" i="1"/>
          </a:p>
        </p:txBody>
      </p:sp>
    </p:spTree>
    <p:extLst>
      <p:ext uri="{BB962C8B-B14F-4D97-AF65-F5344CB8AC3E}">
        <p14:creationId xmlns:p14="http://schemas.microsoft.com/office/powerpoint/2010/main" val="2179012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22509D2-62C3-B49F-335F-0E91968A196D}"/>
              </a:ext>
            </a:extLst>
          </p:cNvPr>
          <p:cNvSpPr txBox="1">
            <a:spLocks/>
          </p:cNvSpPr>
          <p:nvPr/>
        </p:nvSpPr>
        <p:spPr>
          <a:xfrm>
            <a:off x="241479" y="2416190"/>
            <a:ext cx="5377061" cy="404865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7">
              <a:lnSpc>
                <a:spcPct val="100000"/>
              </a:lnSpc>
              <a:buNone/>
            </a:pPr>
            <a:r>
              <a:rPr lang="en-US" sz="1800" b="1" dirty="0">
                <a:latin typeface="Calibri"/>
                <a:ea typeface="+mn-lt"/>
                <a:cs typeface="Calibri"/>
              </a:rPr>
              <a:t>What was common among drivers?</a:t>
            </a:r>
          </a:p>
          <a:p>
            <a:pPr defTabSz="914217">
              <a:lnSpc>
                <a:spcPct val="100000"/>
              </a:lnSpc>
            </a:pPr>
            <a:r>
              <a:rPr lang="en-US" sz="1800" dirty="0">
                <a:solidFill>
                  <a:srgbClr val="000000"/>
                </a:solidFill>
                <a:highlight>
                  <a:srgbClr val="FFFFFF"/>
                </a:highlight>
                <a:latin typeface="Calibri"/>
                <a:ea typeface="Calibri"/>
                <a:cs typeface="Calibri"/>
              </a:rPr>
              <a:t>Top purchase decision influences among all drivers, regardless of model, were </a:t>
            </a:r>
            <a:r>
              <a:rPr lang="en-US" sz="1800" dirty="0">
                <a:solidFill>
                  <a:srgbClr val="000000"/>
                </a:solidFill>
                <a:highlight>
                  <a:srgbClr val="FFFFFF"/>
                </a:highlight>
                <a:latin typeface="Calibri"/>
                <a:ea typeface="+mn-lt"/>
                <a:cs typeface="Calibri"/>
              </a:rPr>
              <a:t>incentives, environmental impact and charging infrastructure.</a:t>
            </a:r>
            <a:endParaRPr lang="en-US" sz="1800" dirty="0">
              <a:latin typeface="Calibri"/>
              <a:ea typeface="Calibri"/>
              <a:cs typeface="Calibri"/>
            </a:endParaRPr>
          </a:p>
          <a:p>
            <a:pPr defTabSz="914217">
              <a:lnSpc>
                <a:spcPct val="100000"/>
              </a:lnSpc>
            </a:pPr>
            <a:endParaRPr lang="en-US" sz="1800" dirty="0">
              <a:solidFill>
                <a:srgbClr val="000000"/>
              </a:solidFill>
              <a:highlight>
                <a:srgbClr val="FFFF00"/>
              </a:highlight>
              <a:latin typeface="Calibri" panose="020F0502020204030204" pitchFamily="34" charset="0"/>
              <a:cs typeface="Calibri" panose="020F0502020204030204" pitchFamily="34" charset="0"/>
            </a:endParaRPr>
          </a:p>
          <a:p>
            <a:pPr marL="0" indent="0" defTabSz="914217">
              <a:lnSpc>
                <a:spcPct val="100000"/>
              </a:lnSpc>
              <a:spcBef>
                <a:spcPts val="0"/>
              </a:spcBef>
              <a:buNone/>
            </a:pPr>
            <a:r>
              <a:rPr lang="en-US" sz="1800" b="1" dirty="0">
                <a:solidFill>
                  <a:srgbClr val="000000"/>
                </a:solidFill>
                <a:latin typeface="Calibri"/>
                <a:ea typeface="+mn-lt"/>
                <a:cs typeface="Calibri"/>
              </a:rPr>
              <a:t>What was different among drivers?</a:t>
            </a:r>
            <a:endParaRPr lang="en-US" sz="1800" b="1" dirty="0">
              <a:latin typeface="Calibri"/>
              <a:ea typeface="+mn-lt"/>
              <a:cs typeface="Calibri"/>
            </a:endParaRPr>
          </a:p>
          <a:p>
            <a:pPr marL="0" indent="0" defTabSz="914217">
              <a:lnSpc>
                <a:spcPct val="100000"/>
              </a:lnSpc>
              <a:spcBef>
                <a:spcPts val="0"/>
              </a:spcBef>
              <a:buNone/>
            </a:pPr>
            <a:endParaRPr lang="en-US" sz="1800" dirty="0">
              <a:solidFill>
                <a:srgbClr val="000000"/>
              </a:solidFill>
              <a:latin typeface="Calibri" panose="020F0502020204030204" pitchFamily="34" charset="0"/>
              <a:ea typeface="Calibri"/>
              <a:cs typeface="Calibri" panose="020F0502020204030204" pitchFamily="34" charset="0"/>
            </a:endParaRPr>
          </a:p>
          <a:p>
            <a:pPr defTabSz="914217">
              <a:lnSpc>
                <a:spcPct val="100000"/>
              </a:lnSpc>
              <a:spcBef>
                <a:spcPts val="0"/>
              </a:spcBef>
            </a:pPr>
            <a:r>
              <a:rPr lang="en-US" sz="1800" dirty="0">
                <a:solidFill>
                  <a:srgbClr val="000000"/>
                </a:solidFill>
                <a:highlight>
                  <a:srgbClr val="FFFFFF"/>
                </a:highlight>
                <a:latin typeface="Calibri"/>
                <a:ea typeface="Calibri"/>
                <a:cs typeface="Calibri"/>
              </a:rPr>
              <a:t>Financing offers and electric technology were less influential to Tesla drivers than drivers of other BEVs.</a:t>
            </a:r>
            <a:endParaRPr lang="en-US" sz="1800" dirty="0">
              <a:solidFill>
                <a:srgbClr val="000000"/>
              </a:solidFill>
              <a:latin typeface="Calibri"/>
              <a:ea typeface="Calibri"/>
              <a:cs typeface="Calibri"/>
            </a:endParaRPr>
          </a:p>
          <a:p>
            <a:pPr defTabSz="914217">
              <a:lnSpc>
                <a:spcPct val="100000"/>
              </a:lnSpc>
              <a:spcBef>
                <a:spcPts val="0"/>
              </a:spcBef>
            </a:pPr>
            <a:endParaRPr lang="en-US" sz="1800" dirty="0">
              <a:latin typeface="Calibri" panose="020F0502020204030204" pitchFamily="34" charset="0"/>
              <a:ea typeface="Calibri"/>
              <a:cs typeface="Calibri" panose="020F0502020204030204" pitchFamily="34" charset="0"/>
            </a:endParaRPr>
          </a:p>
          <a:p>
            <a:pPr defTabSz="914217">
              <a:lnSpc>
                <a:spcPct val="100000"/>
              </a:lnSpc>
              <a:spcBef>
                <a:spcPts val="0"/>
              </a:spcBef>
            </a:pPr>
            <a:r>
              <a:rPr lang="en-US" sz="1800" dirty="0">
                <a:latin typeface="Calibri"/>
                <a:ea typeface="Calibri"/>
                <a:cs typeface="Calibri"/>
              </a:rPr>
              <a:t>Performance had a greater influence on the purchase or lease decision for Tesla drivers than for drivers of other BEVs.</a:t>
            </a:r>
          </a:p>
          <a:p>
            <a:pPr defTabSz="914217">
              <a:lnSpc>
                <a:spcPct val="100000"/>
              </a:lnSpc>
            </a:pPr>
            <a:endParaRPr lang="en-US" sz="1800" dirty="0">
              <a:latin typeface="Aptos"/>
            </a:endParaRPr>
          </a:p>
        </p:txBody>
      </p:sp>
      <p:sp>
        <p:nvSpPr>
          <p:cNvPr id="7" name="TextBox 6">
            <a:extLst>
              <a:ext uri="{FF2B5EF4-FFF2-40B4-BE49-F238E27FC236}">
                <a16:creationId xmlns:a16="http://schemas.microsoft.com/office/drawing/2014/main" id="{30A7447E-6D59-BFD9-78DF-CEB34CECE76C}"/>
              </a:ext>
            </a:extLst>
          </p:cNvPr>
          <p:cNvSpPr txBox="1"/>
          <p:nvPr/>
        </p:nvSpPr>
        <p:spPr>
          <a:xfrm>
            <a:off x="240984" y="370736"/>
            <a:ext cx="537706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Calibri"/>
                <a:ea typeface="Calibri"/>
                <a:cs typeface="Calibri"/>
              </a:rPr>
              <a:t>When considering an EV, </a:t>
            </a:r>
            <a:br>
              <a:rPr lang="en-US" sz="2800" b="1" dirty="0">
                <a:latin typeface="Calibri"/>
                <a:ea typeface="Calibri"/>
                <a:cs typeface="Calibri"/>
              </a:rPr>
            </a:br>
            <a:r>
              <a:rPr lang="en-US" sz="2800" b="1" dirty="0">
                <a:latin typeface="Calibri"/>
                <a:ea typeface="Calibri"/>
                <a:cs typeface="Calibri"/>
              </a:rPr>
              <a:t>various factors influenced driver's purchase or lease decisions</a:t>
            </a:r>
          </a:p>
        </p:txBody>
      </p:sp>
      <p:pic>
        <p:nvPicPr>
          <p:cNvPr id="3" name="Picture 2" descr="A graph of blue rectangles with text&#10;&#10;Description automatically generated">
            <a:extLst>
              <a:ext uri="{FF2B5EF4-FFF2-40B4-BE49-F238E27FC236}">
                <a16:creationId xmlns:a16="http://schemas.microsoft.com/office/drawing/2014/main" id="{D8F9C3B2-D1FB-F0CB-F203-99BC019CDB50}"/>
              </a:ext>
            </a:extLst>
          </p:cNvPr>
          <p:cNvPicPr>
            <a:picLocks noChangeAspect="1"/>
          </p:cNvPicPr>
          <p:nvPr/>
        </p:nvPicPr>
        <p:blipFill>
          <a:blip r:embed="rId3"/>
          <a:stretch>
            <a:fillRect/>
          </a:stretch>
        </p:blipFill>
        <p:spPr>
          <a:xfrm>
            <a:off x="6094027" y="786296"/>
            <a:ext cx="5856988" cy="4509981"/>
          </a:xfrm>
          <a:prstGeom prst="rect">
            <a:avLst/>
          </a:prstGeom>
          <a:effectLst>
            <a:outerShdw blurRad="50800" dist="38100" dir="2700000" algn="tl" rotWithShape="0">
              <a:prstClr val="black">
                <a:alpha val="40000"/>
              </a:prstClr>
            </a:outerShdw>
          </a:effectLst>
        </p:spPr>
      </p:pic>
      <p:pic>
        <p:nvPicPr>
          <p:cNvPr id="4" name="Picture 3" descr="A black and blue text&#10;&#10;AI-generated content may be incorrect.">
            <a:extLst>
              <a:ext uri="{FF2B5EF4-FFF2-40B4-BE49-F238E27FC236}">
                <a16:creationId xmlns:a16="http://schemas.microsoft.com/office/drawing/2014/main" id="{CBF9DCA2-1BE0-6A5C-AB28-5D8C9E1DEC55}"/>
              </a:ext>
            </a:extLst>
          </p:cNvPr>
          <p:cNvPicPr>
            <a:picLocks noChangeAspect="1"/>
          </p:cNvPicPr>
          <p:nvPr/>
        </p:nvPicPr>
        <p:blipFill>
          <a:blip r:embed="rId4"/>
          <a:stretch>
            <a:fillRect/>
          </a:stretch>
        </p:blipFill>
        <p:spPr>
          <a:xfrm>
            <a:off x="10016434" y="6075431"/>
            <a:ext cx="2009914" cy="549138"/>
          </a:xfrm>
          <a:prstGeom prst="rect">
            <a:avLst/>
          </a:prstGeom>
        </p:spPr>
      </p:pic>
      <p:pic>
        <p:nvPicPr>
          <p:cNvPr id="8" name="Picture 7" descr="A logo with a black background&#10;&#10;AI-generated content may be incorrect.">
            <a:extLst>
              <a:ext uri="{FF2B5EF4-FFF2-40B4-BE49-F238E27FC236}">
                <a16:creationId xmlns:a16="http://schemas.microsoft.com/office/drawing/2014/main" id="{3A19C741-BBB0-529A-EDDF-A650D64EB39F}"/>
              </a:ext>
            </a:extLst>
          </p:cNvPr>
          <p:cNvPicPr>
            <a:picLocks noChangeAspect="1"/>
          </p:cNvPicPr>
          <p:nvPr/>
        </p:nvPicPr>
        <p:blipFill>
          <a:blip r:embed="rId5"/>
          <a:stretch>
            <a:fillRect/>
          </a:stretch>
        </p:blipFill>
        <p:spPr>
          <a:xfrm>
            <a:off x="8589065" y="5685320"/>
            <a:ext cx="1430131" cy="1075359"/>
          </a:xfrm>
          <a:prstGeom prst="rect">
            <a:avLst/>
          </a:prstGeom>
        </p:spPr>
      </p:pic>
    </p:spTree>
    <p:extLst>
      <p:ext uri="{BB962C8B-B14F-4D97-AF65-F5344CB8AC3E}">
        <p14:creationId xmlns:p14="http://schemas.microsoft.com/office/powerpoint/2010/main" val="290804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14B9E2-A139-C5F9-4491-F6459A4E0E93}"/>
              </a:ext>
            </a:extLst>
          </p:cNvPr>
          <p:cNvSpPr txBox="1"/>
          <p:nvPr/>
        </p:nvSpPr>
        <p:spPr>
          <a:xfrm>
            <a:off x="280360" y="2321418"/>
            <a:ext cx="5071533" cy="39015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b="1" dirty="0">
                <a:highlight>
                  <a:srgbClr val="FFFFFF"/>
                </a:highlight>
                <a:latin typeface="Calibri"/>
                <a:ea typeface="Calibri"/>
                <a:cs typeface="Calibri"/>
              </a:rPr>
              <a:t>What was common among drivers?</a:t>
            </a:r>
            <a:endParaRPr lang="en-US" b="1" dirty="0">
              <a:latin typeface="Calibri"/>
              <a:ea typeface="Calibri"/>
              <a:cs typeface="Calibri"/>
            </a:endParaRPr>
          </a:p>
          <a:p>
            <a:pPr marL="285750" indent="-285750">
              <a:spcBef>
                <a:spcPts val="1000"/>
              </a:spcBef>
              <a:buFont typeface="Arial"/>
              <a:buChar char="•"/>
            </a:pPr>
            <a:r>
              <a:rPr lang="en-US" dirty="0">
                <a:highlight>
                  <a:srgbClr val="FFFFFF"/>
                </a:highlight>
                <a:latin typeface="Calibri"/>
                <a:ea typeface="Calibri"/>
                <a:cs typeface="Calibri"/>
              </a:rPr>
              <a:t>There were no major similarities between Tesla drivers and drivers of other BEVs </a:t>
            </a:r>
            <a:r>
              <a:rPr lang="en-US" dirty="0">
                <a:highlight>
                  <a:srgbClr val="FFFFFF"/>
                </a:highlight>
                <a:latin typeface="Calibri"/>
                <a:ea typeface="+mn-lt"/>
                <a:cs typeface="Calibri"/>
              </a:rPr>
              <a:t>for these factors of influence</a:t>
            </a:r>
            <a:r>
              <a:rPr lang="en-US" dirty="0">
                <a:highlight>
                  <a:srgbClr val="FFFFFF"/>
                </a:highlight>
                <a:latin typeface="Calibri"/>
                <a:ea typeface="Calibri"/>
                <a:cs typeface="Calibri"/>
              </a:rPr>
              <a:t>.</a:t>
            </a:r>
            <a:endParaRPr lang="en-US" dirty="0">
              <a:latin typeface="Calibri"/>
              <a:ea typeface="Calibri"/>
              <a:cs typeface="Calibri"/>
            </a:endParaRPr>
          </a:p>
          <a:p>
            <a:pPr>
              <a:spcBef>
                <a:spcPts val="1000"/>
              </a:spcBef>
            </a:pPr>
            <a:r>
              <a:rPr lang="en-US" b="1" dirty="0">
                <a:latin typeface="Calibri"/>
                <a:ea typeface="+mn-lt"/>
                <a:cs typeface="Calibri"/>
              </a:rPr>
              <a:t>What was different among drivers?</a:t>
            </a:r>
            <a:endParaRPr lang="en-US" b="1" dirty="0">
              <a:latin typeface="Calibri"/>
              <a:cs typeface="Calibri"/>
            </a:endParaRPr>
          </a:p>
          <a:p>
            <a:pPr marL="285750" indent="-285750">
              <a:spcBef>
                <a:spcPts val="1000"/>
              </a:spcBef>
              <a:buFont typeface="Arial"/>
              <a:buChar char="•"/>
            </a:pPr>
            <a:r>
              <a:rPr lang="en-US" dirty="0">
                <a:latin typeface="Calibri"/>
                <a:ea typeface="Calibri"/>
                <a:cs typeface="Calibri"/>
              </a:rPr>
              <a:t>Charge availability, price and range had much more influence for drivers of other BEVs than for Tesla drivers in their decision to purchase their chosen EV. </a:t>
            </a:r>
          </a:p>
          <a:p>
            <a:pPr marL="285750" indent="-285750">
              <a:spcBef>
                <a:spcPts val="1000"/>
              </a:spcBef>
              <a:buFont typeface="Arial"/>
              <a:buChar char="•"/>
            </a:pPr>
            <a:r>
              <a:rPr lang="en-US" dirty="0">
                <a:latin typeface="Calibri"/>
                <a:ea typeface="Calibri"/>
                <a:cs typeface="Calibri"/>
              </a:rPr>
              <a:t>Safety reputation and brand recognition had a higher influence for Tesla drivers in their decision to purchase their chosen EV. </a:t>
            </a:r>
          </a:p>
        </p:txBody>
      </p:sp>
      <p:pic>
        <p:nvPicPr>
          <p:cNvPr id="3" name="Picture 2" descr="A graph of a number of drivers&#10;&#10;Description automatically generated">
            <a:extLst>
              <a:ext uri="{FF2B5EF4-FFF2-40B4-BE49-F238E27FC236}">
                <a16:creationId xmlns:a16="http://schemas.microsoft.com/office/drawing/2014/main" id="{315D8E63-2ABA-BD6C-E137-49413A122B43}"/>
              </a:ext>
            </a:extLst>
          </p:cNvPr>
          <p:cNvPicPr>
            <a:picLocks noChangeAspect="1"/>
          </p:cNvPicPr>
          <p:nvPr/>
        </p:nvPicPr>
        <p:blipFill>
          <a:blip r:embed="rId3"/>
          <a:stretch>
            <a:fillRect/>
          </a:stretch>
        </p:blipFill>
        <p:spPr>
          <a:xfrm>
            <a:off x="5529943" y="540751"/>
            <a:ext cx="6381697" cy="4865755"/>
          </a:xfrm>
          <a:prstGeom prst="rect">
            <a:avLst/>
          </a:prstGeom>
          <a:effectLst>
            <a:outerShdw blurRad="50800" dist="38100" dir="2700000">
              <a:srgbClr val="000000">
                <a:alpha val="40000"/>
              </a:srgbClr>
            </a:outerShdw>
          </a:effectLst>
        </p:spPr>
      </p:pic>
      <p:sp>
        <p:nvSpPr>
          <p:cNvPr id="8" name="TextBox 7">
            <a:extLst>
              <a:ext uri="{FF2B5EF4-FFF2-40B4-BE49-F238E27FC236}">
                <a16:creationId xmlns:a16="http://schemas.microsoft.com/office/drawing/2014/main" id="{6FFB3679-4182-2A57-1332-F4C6948898A4}"/>
              </a:ext>
            </a:extLst>
          </p:cNvPr>
          <p:cNvSpPr txBox="1"/>
          <p:nvPr/>
        </p:nvSpPr>
        <p:spPr>
          <a:xfrm>
            <a:off x="216555" y="325252"/>
            <a:ext cx="507379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Calibri"/>
                <a:ea typeface="Calibri"/>
                <a:cs typeface="Calibri"/>
              </a:rPr>
              <a:t>Vehicle specific factors also had varying degrees of influence on driver's purchase or lease decisions</a:t>
            </a:r>
          </a:p>
        </p:txBody>
      </p:sp>
      <p:pic>
        <p:nvPicPr>
          <p:cNvPr id="4" name="Picture 3" descr="A black and blue text&#10;&#10;AI-generated content may be incorrect.">
            <a:extLst>
              <a:ext uri="{FF2B5EF4-FFF2-40B4-BE49-F238E27FC236}">
                <a16:creationId xmlns:a16="http://schemas.microsoft.com/office/drawing/2014/main" id="{F41C00D8-C7CD-729A-9D6A-4F6D53C66023}"/>
              </a:ext>
            </a:extLst>
          </p:cNvPr>
          <p:cNvPicPr>
            <a:picLocks noChangeAspect="1"/>
          </p:cNvPicPr>
          <p:nvPr/>
        </p:nvPicPr>
        <p:blipFill>
          <a:blip r:embed="rId4"/>
          <a:stretch>
            <a:fillRect/>
          </a:stretch>
        </p:blipFill>
        <p:spPr>
          <a:xfrm>
            <a:off x="10016434" y="6075431"/>
            <a:ext cx="2009914" cy="549138"/>
          </a:xfrm>
          <a:prstGeom prst="rect">
            <a:avLst/>
          </a:prstGeom>
        </p:spPr>
      </p:pic>
      <p:pic>
        <p:nvPicPr>
          <p:cNvPr id="6" name="Picture 5" descr="A logo with a black background&#10;&#10;AI-generated content may be incorrect.">
            <a:extLst>
              <a:ext uri="{FF2B5EF4-FFF2-40B4-BE49-F238E27FC236}">
                <a16:creationId xmlns:a16="http://schemas.microsoft.com/office/drawing/2014/main" id="{9E2D15D6-83F2-E456-EC9E-B972EF217821}"/>
              </a:ext>
            </a:extLst>
          </p:cNvPr>
          <p:cNvPicPr>
            <a:picLocks noChangeAspect="1"/>
          </p:cNvPicPr>
          <p:nvPr/>
        </p:nvPicPr>
        <p:blipFill>
          <a:blip r:embed="rId5"/>
          <a:stretch>
            <a:fillRect/>
          </a:stretch>
        </p:blipFill>
        <p:spPr>
          <a:xfrm>
            <a:off x="8589065" y="5685320"/>
            <a:ext cx="1430131" cy="1075359"/>
          </a:xfrm>
          <a:prstGeom prst="rect">
            <a:avLst/>
          </a:prstGeom>
        </p:spPr>
      </p:pic>
      <p:sp>
        <p:nvSpPr>
          <p:cNvPr id="2" name="TextBox 1">
            <a:extLst>
              <a:ext uri="{FF2B5EF4-FFF2-40B4-BE49-F238E27FC236}">
                <a16:creationId xmlns:a16="http://schemas.microsoft.com/office/drawing/2014/main" id="{88517CAC-BAC1-E2A2-9668-0176E46866BD}"/>
              </a:ext>
            </a:extLst>
          </p:cNvPr>
          <p:cNvSpPr txBox="1"/>
          <p:nvPr/>
        </p:nvSpPr>
        <p:spPr>
          <a:xfrm>
            <a:off x="5529943" y="5418710"/>
            <a:ext cx="6381697" cy="461665"/>
          </a:xfrm>
          <a:prstGeom prst="rect">
            <a:avLst/>
          </a:prstGeom>
          <a:noFill/>
        </p:spPr>
        <p:txBody>
          <a:bodyPr wrap="square" rtlCol="0">
            <a:spAutoFit/>
          </a:bodyPr>
          <a:lstStyle/>
          <a:p>
            <a:r>
              <a:rPr lang="en-US" sz="1200" b="1">
                <a:latin typeface="Calibri" panose="020F0502020204030204" pitchFamily="34" charset="0"/>
                <a:cs typeface="Calibri" panose="020F0502020204030204" pitchFamily="34" charset="0"/>
              </a:rPr>
              <a:t>Table reflects percentage of influence (sums left to right) among participating Tesla and Other BEV drivers for each of 5 factors.</a:t>
            </a:r>
          </a:p>
        </p:txBody>
      </p:sp>
    </p:spTree>
    <p:extLst>
      <p:ext uri="{BB962C8B-B14F-4D97-AF65-F5344CB8AC3E}">
        <p14:creationId xmlns:p14="http://schemas.microsoft.com/office/powerpoint/2010/main" val="2607892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988764366A504DA0B442818DA3CD3D" ma:contentTypeVersion="15" ma:contentTypeDescription="Create a new document." ma:contentTypeScope="" ma:versionID="35c1fafacb7684a3f69f7f2c8a6b0a1c">
  <xsd:schema xmlns:xsd="http://www.w3.org/2001/XMLSchema" xmlns:xs="http://www.w3.org/2001/XMLSchema" xmlns:p="http://schemas.microsoft.com/office/2006/metadata/properties" xmlns:ns2="2448b13e-9aee-45f9-bf4a-a11f31d30832" xmlns:ns3="ae9e2640-8cab-4259-99be-ba312b8b6319" targetNamespace="http://schemas.microsoft.com/office/2006/metadata/properties" ma:root="true" ma:fieldsID="f0e8b80073b60922fef55e2fe903ecfd" ns2:_="" ns3:_="">
    <xsd:import namespace="2448b13e-9aee-45f9-bf4a-a11f31d30832"/>
    <xsd:import namespace="ae9e2640-8cab-4259-99be-ba312b8b631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DateTaken"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48b13e-9aee-45f9-bf4a-a11f31d308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bcfab10e-2905-4c99-a1c6-8b70a464d06e"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9e2640-8cab-4259-99be-ba312b8b631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ddbe28f-629b-4c13-8cb9-4a2eaedc9faa}" ma:internalName="TaxCatchAll" ma:showField="CatchAllData" ma:web="ae9e2640-8cab-4259-99be-ba312b8b6319">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e9e2640-8cab-4259-99be-ba312b8b6319" xsi:nil="true"/>
    <lcf76f155ced4ddcb4097134ff3c332f xmlns="2448b13e-9aee-45f9-bf4a-a11f31d30832">
      <Terms xmlns="http://schemas.microsoft.com/office/infopath/2007/PartnerControls"/>
    </lcf76f155ced4ddcb4097134ff3c332f>
    <MediaLengthInSeconds xmlns="2448b13e-9aee-45f9-bf4a-a11f31d30832" xsi:nil="true"/>
    <SharedWithUsers xmlns="ae9e2640-8cab-4259-99be-ba312b8b6319">
      <UserInfo>
        <DisplayName/>
        <AccountId xsi:nil="true"/>
        <AccountType/>
      </UserInfo>
    </SharedWithUsers>
  </documentManagement>
</p:properties>
</file>

<file path=customXml/itemProps1.xml><?xml version="1.0" encoding="utf-8"?>
<ds:datastoreItem xmlns:ds="http://schemas.openxmlformats.org/officeDocument/2006/customXml" ds:itemID="{9EB4A75F-F587-4454-9DCB-EC34433ABE9C}"/>
</file>

<file path=customXml/itemProps2.xml><?xml version="1.0" encoding="utf-8"?>
<ds:datastoreItem xmlns:ds="http://schemas.openxmlformats.org/officeDocument/2006/customXml" ds:itemID="{C0EE7790-89C7-4265-96F0-08CA7E0FCC82}">
  <ds:schemaRefs>
    <ds:schemaRef ds:uri="http://schemas.microsoft.com/sharepoint/v3/contenttype/forms"/>
  </ds:schemaRefs>
</ds:datastoreItem>
</file>

<file path=customXml/itemProps3.xml><?xml version="1.0" encoding="utf-8"?>
<ds:datastoreItem xmlns:ds="http://schemas.openxmlformats.org/officeDocument/2006/customXml" ds:itemID="{F30B4B1F-8201-483C-A513-FB0944050041}">
  <ds:schemaRefs>
    <ds:schemaRef ds:uri="http://schemas.microsoft.com/office/2006/documentManagement/types"/>
    <ds:schemaRef ds:uri="8b865c47-b10b-4c5c-a960-662c91988c98"/>
    <ds:schemaRef ds:uri="http://purl.org/dc/terms/"/>
    <ds:schemaRef ds:uri="d7d8e1a1-ef8c-4f84-9724-f1c832a0f56f"/>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 ds:uri="cc782773-51c9-4ab2-87ae-59a0061c662f"/>
    <ds:schemaRef ds:uri="ae9e2640-8cab-4259-99be-ba312b8b6319"/>
  </ds:schemaRefs>
</ds:datastoreItem>
</file>

<file path=docProps/app.xml><?xml version="1.0" encoding="utf-8"?>
<Properties xmlns="http://schemas.openxmlformats.org/officeDocument/2006/extended-properties" xmlns:vt="http://schemas.openxmlformats.org/officeDocument/2006/docPropsVTypes">
  <TotalTime>1931</TotalTime>
  <Words>3179</Words>
  <Application>Microsoft Office PowerPoint</Application>
  <PresentationFormat>Widescreen</PresentationFormat>
  <Paragraphs>244</Paragraphs>
  <Slides>33</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Aptos</vt:lpstr>
      <vt:lpstr>Aptos Display</vt:lpstr>
      <vt:lpstr>Arial</vt:lpstr>
      <vt:lpstr>Arial,Sans-Serif</vt:lpstr>
      <vt:lpstr>Calibri</vt:lpstr>
      <vt:lpstr>Open Sans Light</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Key Factors That Influenced the Purchase or Lease of a CVRP-rebated Vehicle Surveyed CVRP Participants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Ownership Experience Following Purchase or Lease of a CVRP-rebated Vehicle Surveyed CVRP Participants </vt:lpstr>
      <vt:lpstr>PowerPoint Presentation</vt:lpstr>
      <vt:lpstr>PowerPoint Presentation</vt:lpstr>
      <vt:lpstr>PowerPoint Presentation</vt:lpstr>
      <vt:lpstr>PowerPoint Presentation</vt:lpstr>
      <vt:lpstr>Reasons for Purchasing or Leasing a CVRP-Rebated Vehicle Low-income and High-income CVRP Participants</vt:lpstr>
      <vt:lpstr>PowerPoint Presentation</vt:lpstr>
      <vt:lpstr>PowerPoint Presentation</vt:lpstr>
      <vt:lpstr>Key Factors Influencing EV Model Selection Low-income and High-income CVRP Participants</vt:lpstr>
      <vt:lpstr>PowerPoint Presentation</vt:lpstr>
      <vt:lpstr>PowerPoint Presentation</vt:lpstr>
      <vt:lpstr>Other EV models considered by participants They shared a range of models they considered: Tesla drivers considered high-end trims; and availability and style factors influenced other BEV drivers.</vt:lpstr>
      <vt:lpstr>Barriers to Driving EVs Low-income and High-income CVRP Participants</vt:lpstr>
      <vt:lpstr>PowerPoint Presentation</vt:lpstr>
      <vt:lpstr>PowerPoint Presentation</vt:lpstr>
      <vt:lpstr>EV Ownership Experience Low-income and High-income CVRP Participants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Consumer Model  Preference Analysis</dc:title>
  <dc:creator>Julie Parker</dc:creator>
  <cp:lastModifiedBy>John Anderson</cp:lastModifiedBy>
  <cp:revision>50</cp:revision>
  <dcterms:created xsi:type="dcterms:W3CDTF">2024-07-01T21:46:46Z</dcterms:created>
  <dcterms:modified xsi:type="dcterms:W3CDTF">2025-11-04T15:45:25Z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0x01010089988764366A504DA0B442818DA3CD3D</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