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4"/>
  </p:sldMasterIdLst>
  <p:notesMasterIdLst>
    <p:notesMasterId r:id="rId18"/>
  </p:notesMasterIdLst>
  <p:handoutMasterIdLst>
    <p:handoutMasterId r:id="rId19"/>
  </p:handoutMasterIdLst>
  <p:sldIdLst>
    <p:sldId id="2440" r:id="rId5"/>
    <p:sldId id="2664" r:id="rId6"/>
    <p:sldId id="2666" r:id="rId7"/>
    <p:sldId id="2660" r:id="rId8"/>
    <p:sldId id="2655" r:id="rId9"/>
    <p:sldId id="2661" r:id="rId10"/>
    <p:sldId id="2662" r:id="rId11"/>
    <p:sldId id="2665" r:id="rId12"/>
    <p:sldId id="2657" r:id="rId13"/>
    <p:sldId id="2663" r:id="rId14"/>
    <p:sldId id="2659" r:id="rId15"/>
    <p:sldId id="2658" r:id="rId16"/>
    <p:sldId id="2667" r:id="rId17"/>
  </p:sldIdLst>
  <p:sldSz cx="24377650" cy="13716000"/>
  <p:notesSz cx="9144000" cy="6858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54" userDrawn="1">
          <p15:clr>
            <a:srgbClr val="A4A3A4"/>
          </p15:clr>
        </p15:guide>
        <p15:guide id="5" pos="1078" userDrawn="1">
          <p15:clr>
            <a:srgbClr val="A4A3A4"/>
          </p15:clr>
        </p15:guide>
        <p15:guide id="8" orient="horz" pos="504" userDrawn="1">
          <p15:clr>
            <a:srgbClr val="A4A3A4"/>
          </p15:clr>
        </p15:guide>
        <p15:guide id="9" pos="7678" userDrawn="1">
          <p15:clr>
            <a:srgbClr val="A4A3A4"/>
          </p15:clr>
        </p15:guide>
        <p15:guide id="10" orient="horz"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8A074-863B-2788-917E-D5C21DA82CF8}" name="John Anderson" initials="JA" userId="S::john.anderson@energycenter.org::58256c9f-9d89-4fdb-82a2-179b9d862c60" providerId="AD"/>
  <p188:author id="{E4EBAA7B-8FAF-4BFB-539F-2AA7772FCBC4}" name="Ben MacNeille" initials="BM" userId="S::ben.macneille@energycenter.org::5d2ab095-5579-463f-9d1e-9a17c7e66e01" providerId="AD"/>
  <p188:author id="{94BC9EA2-772F-A675-4488-65EFC3D82962}" name="Regina McCormack" initials="RM" userId="S::regina.mccormack@energycenter.org::c5f9c04b-6294-4934-a7c2-fbd8a8beedc2" providerId="AD"/>
  <p188:author id="{6244F8B2-3B88-B306-DE9F-188DE05F5DEE}" name="Lauri Walker" initials="LW" userId="S::lauri.walker@energycenter.org::0bfc9a67-2834-4b53-81a3-99630361e74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E35"/>
    <a:srgbClr val="FFFFFF"/>
    <a:srgbClr val="B53838"/>
    <a:srgbClr val="F2F2F2"/>
    <a:srgbClr val="F343F7"/>
    <a:srgbClr val="794A8C"/>
    <a:srgbClr val="F8B600"/>
    <a:srgbClr val="00C5CF"/>
    <a:srgbClr val="71DEB0"/>
    <a:srgbClr val="35D6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4" autoAdjust="0"/>
  </p:normalViewPr>
  <p:slideViewPr>
    <p:cSldViewPr snapToGrid="0">
      <p:cViewPr varScale="1">
        <p:scale>
          <a:sx n="53" d="100"/>
          <a:sy n="53" d="100"/>
        </p:scale>
        <p:origin x="798" y="96"/>
      </p:cViewPr>
      <p:guideLst>
        <p:guide orient="horz" pos="8136"/>
        <p:guide pos="14254"/>
        <p:guide pos="1078"/>
        <p:guide orient="horz" pos="504"/>
        <p:guide pos="7678"/>
        <p:guide orient="horz" pos="43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1DB92-8491-C045-9F71-939892B5B81B}"/>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D1D2A6-F3F9-C448-9147-200FA2DB9D3D}"/>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EA6D4CC7-696A-B24C-AEFB-0B49E8C32A33}" type="datetimeFigureOut">
              <a:rPr lang="en-US" smtClean="0"/>
              <a:t>6/21/2022</a:t>
            </a:fld>
            <a:endParaRPr lang="en-US"/>
          </a:p>
        </p:txBody>
      </p:sp>
      <p:sp>
        <p:nvSpPr>
          <p:cNvPr id="4" name="Footer Placeholder 3">
            <a:extLst>
              <a:ext uri="{FF2B5EF4-FFF2-40B4-BE49-F238E27FC236}">
                <a16:creationId xmlns:a16="http://schemas.microsoft.com/office/drawing/2014/main" id="{9FA1B945-FA85-3D42-97D5-0024C864E1A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67689-4AB2-5F49-B757-4E6723D259F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461E69-9879-4641-AC89-72F5E97E4B61}" type="slidenum">
              <a:rPr lang="en-US" smtClean="0"/>
              <a:t>‹#›</a:t>
            </a:fld>
            <a:endParaRPr lang="en-US"/>
          </a:p>
        </p:txBody>
      </p:sp>
    </p:spTree>
    <p:extLst>
      <p:ext uri="{BB962C8B-B14F-4D97-AF65-F5344CB8AC3E}">
        <p14:creationId xmlns:p14="http://schemas.microsoft.com/office/powerpoint/2010/main" val="342666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b="0" i="0">
                <a:latin typeface="Calibri" panose="020F0502020204030204" pitchFamily="34" charset="0"/>
              </a:defRPr>
            </a:lvl1pPr>
          </a:lstStyle>
          <a:p>
            <a:fld id="{EFC10EE1-B198-C942-8235-326C972CBB30}" type="datetimeFigureOut">
              <a:rPr lang="en-US" smtClean="0"/>
              <a:pPr/>
              <a:t>6/21/2022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Calibri" panose="020F0502020204030204" pitchFamily="34" charset="0"/>
        <a:ea typeface="+mn-ea"/>
        <a:cs typeface="+mn-cs"/>
      </a:defRPr>
    </a:lvl1pPr>
    <a:lvl2pPr marL="914217" algn="l" defTabSz="914217" rtl="0" eaLnBrk="1" latinLnBrk="0" hangingPunct="1">
      <a:defRPr sz="2400" b="0" i="0" kern="1200">
        <a:solidFill>
          <a:schemeClr val="tx1"/>
        </a:solidFill>
        <a:latin typeface="Calibri" panose="020F0502020204030204" pitchFamily="34" charset="0"/>
        <a:ea typeface="+mn-ea"/>
        <a:cs typeface="+mn-cs"/>
      </a:defRPr>
    </a:lvl2pPr>
    <a:lvl3pPr marL="1828434" algn="l" defTabSz="914217" rtl="0" eaLnBrk="1" latinLnBrk="0" hangingPunct="1">
      <a:defRPr sz="2400" b="0" i="0" kern="1200">
        <a:solidFill>
          <a:schemeClr val="tx1"/>
        </a:solidFill>
        <a:latin typeface="Calibri" panose="020F0502020204030204" pitchFamily="34" charset="0"/>
        <a:ea typeface="+mn-ea"/>
        <a:cs typeface="+mn-cs"/>
      </a:defRPr>
    </a:lvl3pPr>
    <a:lvl4pPr marL="2742651" algn="l" defTabSz="914217" rtl="0" eaLnBrk="1" latinLnBrk="0" hangingPunct="1">
      <a:defRPr sz="2400" b="0" i="0" kern="1200">
        <a:solidFill>
          <a:schemeClr val="tx1"/>
        </a:solidFill>
        <a:latin typeface="Calibri" panose="020F0502020204030204" pitchFamily="34" charset="0"/>
        <a:ea typeface="+mn-ea"/>
        <a:cs typeface="+mn-cs"/>
      </a:defRPr>
    </a:lvl4pPr>
    <a:lvl5pPr marL="3656868" algn="l" defTabSz="914217" rtl="0" eaLnBrk="1" latinLnBrk="0" hangingPunct="1">
      <a:defRPr sz="2400" b="0" i="0" kern="1200">
        <a:solidFill>
          <a:schemeClr val="tx1"/>
        </a:solidFill>
        <a:latin typeface="Calibri" panose="020F050202020403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what we are doing today: Turnipseed it!</a:t>
            </a:r>
          </a:p>
          <a:p>
            <a:r>
              <a:rPr lang="en-US" dirty="0"/>
              <a:t>-- Introduce myself, Jin Zhu, who works on the CVRP outreach team</a:t>
            </a:r>
          </a:p>
          <a:p>
            <a:r>
              <a:rPr lang="en-US" dirty="0"/>
              <a:t>-- tee-up all of the bigger points</a:t>
            </a:r>
          </a:p>
          <a:p>
            <a:endParaRPr lang="en-US" dirty="0"/>
          </a:p>
          <a:p>
            <a:r>
              <a:rPr lang="en-US" dirty="0"/>
              <a:t>Work with community-based organizations has been part of the CVRP outreach strategy for some time. CBOs are an important piece of the CVRP strategy to reach and engage with priority populations, low-income, and disadvantaged communities.</a:t>
            </a:r>
          </a:p>
          <a:p>
            <a:endParaRPr lang="en-US" dirty="0"/>
          </a:p>
          <a:p>
            <a:r>
              <a:rPr lang="en-US" dirty="0"/>
              <a:t>Much of the effect of CBOs is not easily tractable via the data at hand, and what is represented here is a small sliver their daily activities. The social capital these groups have make them truly unique resources for the CVRP.</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86308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are happening in Q3, not related to </a:t>
            </a:r>
          </a:p>
          <a:p>
            <a:endParaRPr lang="en-US" dirty="0"/>
          </a:p>
          <a:p>
            <a:r>
              <a:rPr lang="en-US" dirty="0"/>
              <a:t>Events are more like festivals, and other family-oriented events. Workshops and Presentations are more of an issue for child care issues. Workshop/presentations are very different from events.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383028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243271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community partner, </a:t>
            </a:r>
          </a:p>
          <a:p>
            <a:endParaRPr lang="en-US" dirty="0"/>
          </a:p>
          <a:p>
            <a:r>
              <a:rPr lang="en-US" dirty="0"/>
              <a:t>CBOs have an understanding about the specific needs of their communities. </a:t>
            </a:r>
          </a:p>
          <a:p>
            <a:r>
              <a:rPr lang="en-US" dirty="0"/>
              <a:t>Weatherization services: LMI community that qualify for energy efficiency retrofits (ESA funding)</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196108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be talking about these community partners, they are in several regions, and together they loosely have statewide coverage.</a:t>
            </a:r>
          </a:p>
          <a:p>
            <a:endParaRPr lang="en-US" dirty="0"/>
          </a:p>
          <a:p>
            <a:r>
              <a:rPr lang="en-US" dirty="0"/>
              <a:t>Central California Asthma Collaborative: - Clean Vehicle Empowerment  Collaborative – 7 total CBOs throughout central California. The collaborative was built via funding from CVRP and others. They get information out to DACs about EVs and the benefits of cleaner air (Jin knows about this)</a:t>
            </a:r>
          </a:p>
          <a:p>
            <a:endParaRPr lang="en-US"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dirty="0"/>
              <a:t>CCAC - </a:t>
            </a:r>
            <a:r>
              <a:rPr lang="en-US" sz="2400" dirty="0"/>
              <a:t>Providing education and direct services, build regional capacity and advocate for sensible policies that improve health and address inequities by reducing environmental impacts and emphasizing the prevention and management of chronic disease.</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MAAC - Maximizing self-sufficiency with families and individuals through high-quality programs and advocacy in our communities.</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Liberty Hill – Former partner. We invest in changemakers and equip them with the skills and relationships they need to build power and advance social justice.</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Community Resource Project - Improving opportunities for people in need through energy efficiency, health, and education.</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Reach Out – Former partner. Strengthening communities by bringing people together to solve our region’s toughest issues: breaking barriers to educational achievement, expanding economic opportunities, and creating safe, healthy and innovative communities.</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t>Groundwork - Improving the environment, economy and quality of life for residents in the Chollas Creek Watershed through new approaches to community and educational development.</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err="1"/>
              <a:t>Comite</a:t>
            </a:r>
            <a:r>
              <a:rPr lang="en-US" sz="2400" dirty="0"/>
              <a:t> Civico del Valle - </a:t>
            </a:r>
            <a:r>
              <a:rPr lang="en-US" sz="3600" dirty="0"/>
              <a:t>	</a:t>
            </a:r>
            <a:r>
              <a:rPr lang="en-US" sz="2400" dirty="0"/>
              <a:t>Informed people build healthy communities.</a:t>
            </a:r>
            <a:endParaRPr lang="en-US" sz="36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dirty="0"/>
          </a:p>
          <a:p>
            <a:endParaRPr lang="en-US" dirty="0"/>
          </a:p>
          <a:p>
            <a:r>
              <a:rPr lang="en-US" dirty="0"/>
              <a:t>MAAC Project: Liberty Hill Foundation: https://www.libertyhill.org/ - they are no longer a partner in 2022</a:t>
            </a:r>
          </a:p>
          <a:p>
            <a:r>
              <a:rPr lang="en-US" dirty="0"/>
              <a:t>Community Resource Project: https://www.communityresourceproject.org/About-Us/Mission-Vision-Values</a:t>
            </a:r>
          </a:p>
          <a:p>
            <a:r>
              <a:rPr lang="en-US" dirty="0"/>
              <a:t>Reach Out: Groundwork San Diego: /about/#history-mission</a:t>
            </a:r>
          </a:p>
          <a:p>
            <a:r>
              <a:rPr lang="en-US" dirty="0"/>
              <a:t>Civico del Valle: /</a:t>
            </a:r>
            <a:r>
              <a:rPr lang="en-US" dirty="0" err="1"/>
              <a:t>about.php</a:t>
            </a: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151550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a:latin typeface="Calibri"/>
                <a:cs typeface="Calibri"/>
              </a:rPr>
              <a:t>During our on going training with the CBOs one area is to run through a community presentation.  Community workshops or Presentations allows more time with the resident to review the benefits of EVs and showcase the CVRP increased incentive and other stackable incentives utilizing the Savings Calculator tool which is a visual and effective tool.</a:t>
            </a:r>
            <a:endParaRPr lang="en-US"/>
          </a:p>
          <a:p>
            <a:pPr marL="342900" indent="-342900">
              <a:buFont typeface="Arial"/>
              <a:buChar char="•"/>
            </a:pPr>
            <a:r>
              <a:rPr lang="en-US">
                <a:latin typeface="Calibri"/>
                <a:cs typeface="Calibri"/>
              </a:rPr>
              <a:t>We have found that Test Drives or "butts in the seat" is the fastest way to explain an EV.  Behind the wheel is one of the most effective ways to make a lasting impression and convert a conventional gas powered driver to an EV Driver</a:t>
            </a:r>
            <a:endParaRPr lang="en-US">
              <a:latin typeface="Calibri"/>
              <a:ea typeface="Calibri"/>
              <a:cs typeface="Calibri"/>
            </a:endParaRPr>
          </a:p>
          <a:p>
            <a:pPr marL="342900" indent="-342900">
              <a:buFont typeface="Arial"/>
              <a:buChar char="•"/>
            </a:pPr>
            <a:r>
              <a:rPr lang="en-US">
                <a:latin typeface="Calibri"/>
                <a:cs typeface="Calibri"/>
              </a:rPr>
              <a:t>We have also had selective CBOs that specialized in canvassing their communities to share important information with them and their families where  they live.  COVID temporarily stalled this approach of outreach, but we are starting to learn that more CBOs are continuing this.</a:t>
            </a:r>
            <a:endParaRPr lang="en-US">
              <a:latin typeface="Calibri"/>
              <a:ea typeface="Calibri"/>
              <a:cs typeface="Calibri"/>
            </a:endParaRPr>
          </a:p>
          <a:p>
            <a:pPr marL="342900" indent="-342900">
              <a:buFont typeface="Arial"/>
              <a:buChar char="•"/>
            </a:pPr>
            <a:r>
              <a:rPr lang="en-US">
                <a:latin typeface="Calibri"/>
                <a:ea typeface="Calibri"/>
                <a:cs typeface="Calibri"/>
              </a:rPr>
              <a:t>A few of our CBOs have been engaged with the youth to get information onto the parents through art contests where the parents become involved in the project and learn quite a bit on EVs during the contest process.  This is also a unique way to bring in more community member and engage with our youth on EVs.</a:t>
            </a:r>
            <a:endParaRPr lang="en-US">
              <a:ea typeface="Calibri"/>
              <a:cs typeface="Calibri"/>
            </a:endParaRPr>
          </a:p>
          <a:p>
            <a:pPr marL="342900" indent="-342900">
              <a:buFont typeface="Arial"/>
              <a:buChar char="•"/>
            </a:pPr>
            <a:r>
              <a:rPr lang="en-US">
                <a:latin typeface="Calibri"/>
                <a:ea typeface="Calibri"/>
                <a:cs typeface="Calibri"/>
              </a:rPr>
              <a:t>Web banners, newsletter content and social media posts, most of our CBOs utilize our digital marketing kits developed by the CSE Marketing team for the CBOs to reach their audience with engaging content that can be share digitally with others.</a:t>
            </a:r>
          </a:p>
          <a:p>
            <a:pPr marL="342900" indent="-342900">
              <a:buFont typeface="Arial"/>
              <a:buChar char="•"/>
            </a:pPr>
            <a:r>
              <a:rPr lang="en-US">
                <a:latin typeface="Calibri"/>
                <a:ea typeface="Calibri"/>
                <a:cs typeface="Calibri"/>
              </a:rPr>
              <a:t>Several of our CBOs have additional staff that have an opportunity to work with residents through the CVRP process and other program processes in order to take advantage of multiply stacking EV programs which brings down the cost of the EV and makes the purchase much more realistic</a:t>
            </a:r>
            <a:endParaRPr lang="en-US" err="1">
              <a:ea typeface="Calibri"/>
              <a:cs typeface="Calibri"/>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167744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Asynchronous activities, don’t value judge the types of outreach</a:t>
            </a: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3727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Pronounce places well – speak more to the region rather than </a:t>
            </a:r>
            <a:r>
              <a:rPr lang="en-US"/>
              <a:t>particular cities</a:t>
            </a: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287491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 lot  of outreach to DAC and LICs in the Central Valley</a:t>
            </a: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174605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aren’t just CBOs, so not perfect apples to apples</a:t>
            </a: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272177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CBOs are working with minorities </a:t>
            </a:r>
            <a:r>
              <a:rPr lang="en-US" err="1"/>
              <a:t>moreso</a:t>
            </a:r>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2743516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ission">
    <p:spTree>
      <p:nvGrpSpPr>
        <p:cNvPr id="1" name=""/>
        <p:cNvGrpSpPr/>
        <p:nvPr/>
      </p:nvGrpSpPr>
      <p:grpSpPr>
        <a:xfrm>
          <a:off x="0" y="0"/>
          <a:ext cx="0" cy="0"/>
          <a:chOff x="0" y="0"/>
          <a:chExt cx="0" cy="0"/>
        </a:xfrm>
      </p:grpSpPr>
      <p:pic>
        <p:nvPicPr>
          <p:cNvPr id="3" name="Blue Background">
            <a:extLst>
              <a:ext uri="{FF2B5EF4-FFF2-40B4-BE49-F238E27FC236}">
                <a16:creationId xmlns:a16="http://schemas.microsoft.com/office/drawing/2014/main" id="{CFF32B3C-609E-1646-B12A-A657A0E2104A}"/>
              </a:ext>
            </a:extLst>
          </p:cNvPr>
          <p:cNvPicPr>
            <a:picLocks noChangeAspect="1"/>
          </p:cNvPicPr>
          <p:nvPr/>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cxnSp>
        <p:nvCxnSpPr>
          <p:cNvPr id="10" name="Div">
            <a:extLst>
              <a:ext uri="{FF2B5EF4-FFF2-40B4-BE49-F238E27FC236}">
                <a16:creationId xmlns:a16="http://schemas.microsoft.com/office/drawing/2014/main" id="{4A9B25E4-A805-664B-B31C-7402BEFD5D12}"/>
              </a:ext>
            </a:extLst>
          </p:cNvPr>
          <p:cNvCxnSpPr/>
          <p:nvPr userDrawn="1"/>
        </p:nvCxnSpPr>
        <p:spPr>
          <a:xfrm>
            <a:off x="2465578" y="7545300"/>
            <a:ext cx="1364539"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Vision">
            <a:extLst>
              <a:ext uri="{FF2B5EF4-FFF2-40B4-BE49-F238E27FC236}">
                <a16:creationId xmlns:a16="http://schemas.microsoft.com/office/drawing/2014/main" id="{EE2EC9BA-72EC-9441-879A-86905AF8C08C}"/>
              </a:ext>
            </a:extLst>
          </p:cNvPr>
          <p:cNvSpPr txBox="1">
            <a:spLocks/>
          </p:cNvSpPr>
          <p:nvPr userDrawn="1"/>
        </p:nvSpPr>
        <p:spPr>
          <a:xfrm>
            <a:off x="2266579" y="7925971"/>
            <a:ext cx="13049622" cy="29896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400"/>
              </a:spcBef>
            </a:pPr>
            <a:r>
              <a:rPr lang="en-US" sz="6000">
                <a:solidFill>
                  <a:schemeClr val="bg1"/>
                </a:solidFill>
                <a:latin typeface="+mn-lt"/>
                <a:cs typeface="Calibri Light" panose="020F0302020204030204" pitchFamily="34" charset="0"/>
              </a:rPr>
              <a:t>Our vision is a future with sustainable, equitable and resilient transportation, buildings and communities.</a:t>
            </a:r>
            <a:endParaRPr lang="en-US" sz="6000" b="0" i="0">
              <a:solidFill>
                <a:schemeClr val="bg1"/>
              </a:solidFill>
              <a:latin typeface="+mn-lt"/>
              <a:ea typeface="Open Sans Light" panose="020B0306030504020204" pitchFamily="34" charset="0"/>
              <a:cs typeface="Calibri Light" panose="020F0302020204030204" pitchFamily="34" charset="0"/>
            </a:endParaRPr>
          </a:p>
        </p:txBody>
      </p:sp>
      <p:sp>
        <p:nvSpPr>
          <p:cNvPr id="12" name="Decarbonize">
            <a:extLst>
              <a:ext uri="{FF2B5EF4-FFF2-40B4-BE49-F238E27FC236}">
                <a16:creationId xmlns:a16="http://schemas.microsoft.com/office/drawing/2014/main" id="{C21C041F-7074-D64E-B4F7-BB26D0C721DC}"/>
              </a:ext>
            </a:extLst>
          </p:cNvPr>
          <p:cNvSpPr txBox="1"/>
          <p:nvPr userDrawn="1"/>
        </p:nvSpPr>
        <p:spPr>
          <a:xfrm>
            <a:off x="2266578" y="4465726"/>
            <a:ext cx="16935821" cy="3108543"/>
          </a:xfrm>
          <a:prstGeom prst="rect">
            <a:avLst/>
          </a:prstGeom>
          <a:noFill/>
        </p:spPr>
        <p:txBody>
          <a:bodyPr wrap="square" lIns="91440" tIns="0" rIns="0" bIns="0" rtlCol="0">
            <a:spAutoFit/>
          </a:bodyPr>
          <a:lstStyle/>
          <a:p>
            <a:r>
              <a:rPr lang="en-US" sz="20200" b="0" i="0" spc="600">
                <a:solidFill>
                  <a:schemeClr val="bg1"/>
                </a:solidFill>
                <a:latin typeface="+mj-lt"/>
                <a:ea typeface="Open Sans Light" panose="020B0306030504020204" pitchFamily="34" charset="0"/>
                <a:cs typeface="Calibri" panose="020F0502020204030204" pitchFamily="34" charset="0"/>
              </a:rPr>
              <a:t>DECARBONIZE.</a:t>
            </a:r>
          </a:p>
        </p:txBody>
      </p:sp>
      <p:sp>
        <p:nvSpPr>
          <p:cNvPr id="13" name="One Simple Mission">
            <a:extLst>
              <a:ext uri="{FF2B5EF4-FFF2-40B4-BE49-F238E27FC236}">
                <a16:creationId xmlns:a16="http://schemas.microsoft.com/office/drawing/2014/main" id="{B5ACA9DE-481E-A547-B79C-56CE0195EBA2}"/>
              </a:ext>
            </a:extLst>
          </p:cNvPr>
          <p:cNvSpPr txBox="1">
            <a:spLocks/>
          </p:cNvSpPr>
          <p:nvPr userDrawn="1"/>
        </p:nvSpPr>
        <p:spPr>
          <a:xfrm>
            <a:off x="2266579" y="3819403"/>
            <a:ext cx="11930684" cy="10404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6000"/>
              </a:lnSpc>
              <a:spcBef>
                <a:spcPts val="2400"/>
              </a:spcBef>
            </a:pPr>
            <a:r>
              <a:rPr lang="en-US" sz="7200">
                <a:solidFill>
                  <a:schemeClr val="bg1"/>
                </a:solidFill>
                <a:latin typeface="+mj-lt"/>
                <a:cs typeface="Calibri Light" panose="020F0302020204030204" pitchFamily="34" charset="0"/>
              </a:rPr>
              <a:t>One simple mission —</a:t>
            </a:r>
            <a:endParaRPr lang="en-US" sz="7200" b="0" i="0">
              <a:solidFill>
                <a:schemeClr val="bg1"/>
              </a:solidFill>
              <a:latin typeface="+mj-lt"/>
              <a:ea typeface="Open Sans Light" panose="020B0306030504020204" pitchFamily="34" charset="0"/>
              <a:cs typeface="Calibri Light" panose="020F0302020204030204" pitchFamily="34" charset="0"/>
            </a:endParaRPr>
          </a:p>
        </p:txBody>
      </p:sp>
      <p:sp>
        <p:nvSpPr>
          <p:cNvPr id="7" name="Vision">
            <a:extLst>
              <a:ext uri="{FF2B5EF4-FFF2-40B4-BE49-F238E27FC236}">
                <a16:creationId xmlns:a16="http://schemas.microsoft.com/office/drawing/2014/main" id="{CBFFC6C9-7308-4B4C-9007-D4C29BB887D7}"/>
              </a:ext>
            </a:extLst>
          </p:cNvPr>
          <p:cNvSpPr txBox="1">
            <a:spLocks/>
          </p:cNvSpPr>
          <p:nvPr userDrawn="1"/>
        </p:nvSpPr>
        <p:spPr>
          <a:xfrm>
            <a:off x="18067970" y="5084219"/>
            <a:ext cx="926613" cy="5889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400"/>
              </a:spcBef>
            </a:pPr>
            <a:r>
              <a:rPr lang="en-US" sz="2400" kern="1200">
                <a:solidFill>
                  <a:schemeClr val="bg1"/>
                </a:solidFill>
                <a:effectLst/>
                <a:latin typeface="Open Sans Light"/>
                <a:ea typeface="+mn-ea"/>
                <a:cs typeface="Open Sans Light"/>
              </a:rPr>
              <a:t>®</a:t>
            </a:r>
            <a:r>
              <a:rPr lang="en-US">
                <a:solidFill>
                  <a:schemeClr val="bg1"/>
                </a:solidFill>
                <a:effectLst/>
              </a:rPr>
              <a:t> </a:t>
            </a:r>
            <a:endParaRPr lang="en-US" sz="2400" b="0" i="0">
              <a:solidFill>
                <a:schemeClr val="bg1"/>
              </a:solidFill>
              <a:latin typeface="+mn-lt"/>
              <a:ea typeface="Open Sans Light" panose="020B0306030504020204" pitchFamily="34" charset="0"/>
              <a:cs typeface="Calibri Light" panose="020F0302020204030204" pitchFamily="34" charset="0"/>
            </a:endParaRPr>
          </a:p>
        </p:txBody>
      </p:sp>
    </p:spTree>
    <p:extLst>
      <p:ext uri="{BB962C8B-B14F-4D97-AF65-F5344CB8AC3E}">
        <p14:creationId xmlns:p14="http://schemas.microsoft.com/office/powerpoint/2010/main" val="192444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pic>
        <p:nvPicPr>
          <p:cNvPr id="27" name="Blue Background">
            <a:extLst>
              <a:ext uri="{FF2B5EF4-FFF2-40B4-BE49-F238E27FC236}">
                <a16:creationId xmlns:a16="http://schemas.microsoft.com/office/drawing/2014/main" id="{CB5E4B54-B305-CC49-A46D-307909107EB2}"/>
              </a:ext>
            </a:extLst>
          </p:cNvPr>
          <p:cNvPicPr>
            <a:picLocks noChangeAspect="1"/>
          </p:cNvPicPr>
          <p:nvPr userDrawn="1"/>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spTree>
    <p:extLst>
      <p:ext uri="{BB962C8B-B14F-4D97-AF65-F5344CB8AC3E}">
        <p14:creationId xmlns:p14="http://schemas.microsoft.com/office/powerpoint/2010/main" val="413337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dient Background">
    <p:spTree>
      <p:nvGrpSpPr>
        <p:cNvPr id="1" name=""/>
        <p:cNvGrpSpPr/>
        <p:nvPr/>
      </p:nvGrpSpPr>
      <p:grpSpPr>
        <a:xfrm>
          <a:off x="0" y="0"/>
          <a:ext cx="0" cy="0"/>
          <a:chOff x="0" y="0"/>
          <a:chExt cx="0" cy="0"/>
        </a:xfrm>
      </p:grpSpPr>
      <p:pic>
        <p:nvPicPr>
          <p:cNvPr id="15" name="Texture" descr="A close up of a logo&#10;&#10;Description automatically generated">
            <a:extLst>
              <a:ext uri="{FF2B5EF4-FFF2-40B4-BE49-F238E27FC236}">
                <a16:creationId xmlns:a16="http://schemas.microsoft.com/office/drawing/2014/main" id="{521859B8-5F2B-7D45-8153-0D4306D9897C}"/>
              </a:ext>
            </a:extLst>
          </p:cNvPr>
          <p:cNvPicPr>
            <a:picLocks noChangeAspect="1"/>
          </p:cNvPicPr>
          <p:nvPr/>
        </p:nvPicPr>
        <p:blipFill>
          <a:blip r:embed="rId2" cstate="email">
            <a:alphaModFix/>
            <a:extLst>
              <a:ext uri="{28A0092B-C50C-407E-A947-70E740481C1C}">
                <a14:useLocalDpi xmlns:a14="http://schemas.microsoft.com/office/drawing/2010/main" val="0"/>
              </a:ext>
            </a:extLst>
          </a:blip>
          <a:srcRect t="7790" b="7790"/>
          <a:stretch>
            <a:fillRect/>
          </a:stretch>
        </p:blipFill>
        <p:spPr>
          <a:xfrm>
            <a:off x="-3176" y="0"/>
            <a:ext cx="24377651" cy="13716000"/>
          </a:xfrm>
          <a:prstGeom prst="rect">
            <a:avLst/>
          </a:prstGeom>
        </p:spPr>
      </p:pic>
      <p:sp>
        <p:nvSpPr>
          <p:cNvPr id="16" name="Gradient">
            <a:extLst>
              <a:ext uri="{FF2B5EF4-FFF2-40B4-BE49-F238E27FC236}">
                <a16:creationId xmlns:a16="http://schemas.microsoft.com/office/drawing/2014/main" id="{AF5807D1-A6DE-1C43-84AC-8D82C14EA623}"/>
              </a:ext>
            </a:extLst>
          </p:cNvPr>
          <p:cNvSpPr/>
          <p:nvPr/>
        </p:nvSpPr>
        <p:spPr>
          <a:xfrm rot="10800000">
            <a:off x="-3176" y="0"/>
            <a:ext cx="24377650" cy="13746751"/>
          </a:xfrm>
          <a:prstGeom prst="rect">
            <a:avLst/>
          </a:prstGeom>
          <a:gradFill>
            <a:gsLst>
              <a:gs pos="0">
                <a:schemeClr val="accent1">
                  <a:alpha val="80000"/>
                </a:schemeClr>
              </a:gs>
              <a:gs pos="49000">
                <a:srgbClr val="009CDB">
                  <a:alpha val="80000"/>
                </a:srgbClr>
              </a:gs>
              <a:gs pos="100000">
                <a:srgbClr val="7030A0">
                  <a:alpha val="85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4" name="Texture" descr="A close up of a logo&#10;&#10;Description automatically generated">
            <a:extLst>
              <a:ext uri="{FF2B5EF4-FFF2-40B4-BE49-F238E27FC236}">
                <a16:creationId xmlns:a16="http://schemas.microsoft.com/office/drawing/2014/main" id="{8733C033-8D22-7C41-AA6C-A72A957EB5B4}"/>
              </a:ext>
            </a:extLst>
          </p:cNvPr>
          <p:cNvPicPr>
            <a:picLocks noChangeAspect="1"/>
          </p:cNvPicPr>
          <p:nvPr userDrawn="1"/>
        </p:nvPicPr>
        <p:blipFill>
          <a:blip r:embed="rId2" cstate="email">
            <a:alphaModFix/>
            <a:extLst>
              <a:ext uri="{28A0092B-C50C-407E-A947-70E740481C1C}">
                <a14:useLocalDpi xmlns:a14="http://schemas.microsoft.com/office/drawing/2010/main" val="0"/>
              </a:ext>
            </a:extLst>
          </a:blip>
          <a:srcRect t="7790" b="7790"/>
          <a:stretch>
            <a:fillRect/>
          </a:stretch>
        </p:blipFill>
        <p:spPr>
          <a:xfrm>
            <a:off x="-3176" y="0"/>
            <a:ext cx="24377651" cy="13716000"/>
          </a:xfrm>
          <a:prstGeom prst="rect">
            <a:avLst/>
          </a:prstGeom>
        </p:spPr>
      </p:pic>
      <p:sp>
        <p:nvSpPr>
          <p:cNvPr id="5" name="Gradient">
            <a:extLst>
              <a:ext uri="{FF2B5EF4-FFF2-40B4-BE49-F238E27FC236}">
                <a16:creationId xmlns:a16="http://schemas.microsoft.com/office/drawing/2014/main" id="{DC415C74-242C-4E40-BB3B-BFD5BF184E8F}"/>
              </a:ext>
            </a:extLst>
          </p:cNvPr>
          <p:cNvSpPr/>
          <p:nvPr userDrawn="1"/>
        </p:nvSpPr>
        <p:spPr>
          <a:xfrm rot="10800000">
            <a:off x="-3176" y="0"/>
            <a:ext cx="24377650" cy="13746751"/>
          </a:xfrm>
          <a:prstGeom prst="rect">
            <a:avLst/>
          </a:prstGeom>
          <a:gradFill>
            <a:gsLst>
              <a:gs pos="0">
                <a:schemeClr val="accent1">
                  <a:alpha val="80000"/>
                </a:schemeClr>
              </a:gs>
              <a:gs pos="49000">
                <a:srgbClr val="009CDB">
                  <a:alpha val="80000"/>
                </a:srgbClr>
              </a:gs>
              <a:gs pos="100000">
                <a:srgbClr val="7030A0">
                  <a:alpha val="85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08620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Slide">
    <p:spTree>
      <p:nvGrpSpPr>
        <p:cNvPr id="1" name=""/>
        <p:cNvGrpSpPr/>
        <p:nvPr/>
      </p:nvGrpSpPr>
      <p:grpSpPr>
        <a:xfrm>
          <a:off x="0" y="0"/>
          <a:ext cx="0" cy="0"/>
          <a:chOff x="0" y="0"/>
          <a:chExt cx="0" cy="0"/>
        </a:xfrm>
      </p:grpSpPr>
      <p:pic>
        <p:nvPicPr>
          <p:cNvPr id="3" name="Blue Background">
            <a:extLst>
              <a:ext uri="{FF2B5EF4-FFF2-40B4-BE49-F238E27FC236}">
                <a16:creationId xmlns:a16="http://schemas.microsoft.com/office/drawing/2014/main" id="{CFF32B3C-609E-1646-B12A-A657A0E2104A}"/>
              </a:ext>
            </a:extLst>
          </p:cNvPr>
          <p:cNvPicPr>
            <a:picLocks noChangeAspect="1"/>
          </p:cNvPicPr>
          <p:nvPr/>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cxnSp>
        <p:nvCxnSpPr>
          <p:cNvPr id="4" name="Straight Connector 3">
            <a:extLst>
              <a:ext uri="{FF2B5EF4-FFF2-40B4-BE49-F238E27FC236}">
                <a16:creationId xmlns:a16="http://schemas.microsoft.com/office/drawing/2014/main" id="{A5E0359B-0BF1-9A46-BD6B-5D52ABC0CA99}"/>
              </a:ext>
            </a:extLst>
          </p:cNvPr>
          <p:cNvCxnSpPr/>
          <p:nvPr/>
        </p:nvCxnSpPr>
        <p:spPr>
          <a:xfrm>
            <a:off x="2423375" y="7304871"/>
            <a:ext cx="1364539"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C23616-AF07-A544-ABEF-9E760556D095}"/>
              </a:ext>
            </a:extLst>
          </p:cNvPr>
          <p:cNvSpPr>
            <a:spLocks noGrp="1"/>
          </p:cNvSpPr>
          <p:nvPr>
            <p:ph type="body" sz="quarter" idx="10" hasCustomPrompt="1"/>
          </p:nvPr>
        </p:nvSpPr>
        <p:spPr>
          <a:xfrm>
            <a:off x="2311569" y="2729132"/>
            <a:ext cx="18860308" cy="4227343"/>
          </a:xfrm>
        </p:spPr>
        <p:txBody>
          <a:bodyPr anchor="b">
            <a:normAutofit/>
          </a:bodyPr>
          <a:lstStyle>
            <a:lvl1pPr marL="0" indent="0">
              <a:buFontTx/>
              <a:buNone/>
              <a:defRPr sz="11000">
                <a:solidFill>
                  <a:schemeClr val="bg1"/>
                </a:solidFill>
                <a:latin typeface="+mj-lt"/>
              </a:defRPr>
            </a:lvl1pPr>
            <a:lvl2pPr marL="914171" indent="0">
              <a:buFontTx/>
              <a:buNone/>
              <a:defRPr>
                <a:solidFill>
                  <a:schemeClr val="bg1"/>
                </a:solidFill>
              </a:defRPr>
            </a:lvl2pPr>
            <a:lvl3pPr marL="1828343" indent="0">
              <a:buFontTx/>
              <a:buNone/>
              <a:defRPr>
                <a:solidFill>
                  <a:schemeClr val="bg1"/>
                </a:solidFill>
              </a:defRPr>
            </a:lvl3pPr>
            <a:lvl4pPr marL="2742514" indent="0">
              <a:buFontTx/>
              <a:buNone/>
              <a:defRPr>
                <a:solidFill>
                  <a:schemeClr val="bg1"/>
                </a:solidFill>
              </a:defRPr>
            </a:lvl4pPr>
            <a:lvl5pPr marL="3656685" indent="0">
              <a:buFontTx/>
              <a:buNone/>
              <a:defRPr>
                <a:solidFill>
                  <a:schemeClr val="bg1"/>
                </a:solidFill>
              </a:defRPr>
            </a:lvl5pPr>
          </a:lstStyle>
          <a:p>
            <a:pPr lvl="0"/>
            <a:r>
              <a:rPr lang="en-US"/>
              <a:t>Section Divider Slide</a:t>
            </a:r>
          </a:p>
        </p:txBody>
      </p:sp>
      <p:pic>
        <p:nvPicPr>
          <p:cNvPr id="5" name="Blue Background">
            <a:extLst>
              <a:ext uri="{FF2B5EF4-FFF2-40B4-BE49-F238E27FC236}">
                <a16:creationId xmlns:a16="http://schemas.microsoft.com/office/drawing/2014/main" id="{23AA3EF2-809D-C04F-A83D-9AF23043A576}"/>
              </a:ext>
            </a:extLst>
          </p:cNvPr>
          <p:cNvPicPr>
            <a:picLocks noChangeAspect="1"/>
          </p:cNvPicPr>
          <p:nvPr userDrawn="1"/>
        </p:nvPicPr>
        <p:blipFill>
          <a:blip r:embed="rId2">
            <a:extLst>
              <a:ext uri="{28A0092B-C50C-407E-A947-70E740481C1C}">
                <a14:useLocalDpi xmlns:a14="http://schemas.microsoft.com/office/drawing/2010/main" val="0"/>
              </a:ext>
            </a:extLst>
          </a:blip>
          <a:srcRect l="13" r="13"/>
          <a:stretch>
            <a:fillRect/>
          </a:stretch>
        </p:blipFill>
        <p:spPr>
          <a:xfrm>
            <a:off x="-1" y="3572"/>
            <a:ext cx="24377651" cy="13712428"/>
          </a:xfrm>
          <a:prstGeom prst="rect">
            <a:avLst/>
          </a:prstGeom>
        </p:spPr>
      </p:pic>
    </p:spTree>
    <p:extLst>
      <p:ext uri="{BB962C8B-B14F-4D97-AF65-F5344CB8AC3E}">
        <p14:creationId xmlns:p14="http://schemas.microsoft.com/office/powerpoint/2010/main" val="335387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Page Text">
    <p:spTree>
      <p:nvGrpSpPr>
        <p:cNvPr id="1" name=""/>
        <p:cNvGrpSpPr/>
        <p:nvPr/>
      </p:nvGrpSpPr>
      <p:grpSpPr>
        <a:xfrm>
          <a:off x="0" y="0"/>
          <a:ext cx="0" cy="0"/>
          <a:chOff x="0" y="0"/>
          <a:chExt cx="0" cy="0"/>
        </a:xfrm>
      </p:grpSpPr>
      <p:sp>
        <p:nvSpPr>
          <p:cNvPr id="21" name="Text Placeholder">
            <a:extLst>
              <a:ext uri="{FF2B5EF4-FFF2-40B4-BE49-F238E27FC236}">
                <a16:creationId xmlns:a16="http://schemas.microsoft.com/office/drawing/2014/main" id="{A4B97A2B-8EC8-A147-AB5F-A6430820A154}"/>
              </a:ext>
            </a:extLst>
          </p:cNvPr>
          <p:cNvSpPr>
            <a:spLocks noGrp="1"/>
          </p:cNvSpPr>
          <p:nvPr>
            <p:ph type="body" sz="quarter" idx="62"/>
          </p:nvPr>
        </p:nvSpPr>
        <p:spPr>
          <a:xfrm>
            <a:off x="3514165" y="3567952"/>
            <a:ext cx="17341189" cy="8193741"/>
          </a:xfrm>
          <a:prstGeom prst="rect">
            <a:avLst/>
          </a:prstGeom>
        </p:spPr>
        <p:txBody>
          <a:bodyPr anchor="ctr">
            <a:normAutofit/>
          </a:bodyPr>
          <a:lstStyle>
            <a:lvl1pPr>
              <a:defRPr sz="5400">
                <a:latin typeface="+mn-lt"/>
              </a:defRPr>
            </a:lvl1pPr>
            <a:lvl2pPr>
              <a:defRPr sz="5400">
                <a:latin typeface="+mn-lt"/>
              </a:defRPr>
            </a:lvl2pPr>
            <a:lvl3pPr>
              <a:defRPr sz="5400">
                <a:latin typeface="+mn-lt"/>
              </a:defRPr>
            </a:lvl3pPr>
            <a:lvl4pPr>
              <a:defRPr sz="5400">
                <a:latin typeface="+mn-lt"/>
              </a:defRPr>
            </a:lvl4pPr>
            <a:lvl5pPr>
              <a:defRPr sz="5400">
                <a:latin typeface="+mn-lt"/>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a:extLst>
              <a:ext uri="{FF2B5EF4-FFF2-40B4-BE49-F238E27FC236}">
                <a16:creationId xmlns:a16="http://schemas.microsoft.com/office/drawing/2014/main" id="{47F37885-9A67-8444-BE11-D6BDD0865577}"/>
              </a:ext>
            </a:extLst>
          </p:cNvPr>
          <p:cNvSpPr>
            <a:spLocks noGrp="1"/>
          </p:cNvSpPr>
          <p:nvPr>
            <p:ph type="body" sz="quarter" idx="61" hasCustomPrompt="1"/>
          </p:nvPr>
        </p:nvSpPr>
        <p:spPr>
          <a:xfrm>
            <a:off x="1371599" y="745586"/>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cxnSp>
        <p:nvCxnSpPr>
          <p:cNvPr id="9" name="Divider">
            <a:extLst>
              <a:ext uri="{FF2B5EF4-FFF2-40B4-BE49-F238E27FC236}">
                <a16:creationId xmlns:a16="http://schemas.microsoft.com/office/drawing/2014/main" id="{D1DA889B-201E-F64E-B33B-818780654564}"/>
              </a:ext>
            </a:extLst>
          </p:cNvPr>
          <p:cNvCxnSpPr/>
          <p:nvPr userDrawn="1"/>
        </p:nvCxnSpPr>
        <p:spPr>
          <a:xfrm>
            <a:off x="11427725" y="2547583"/>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lide # Oval">
            <a:extLst>
              <a:ext uri="{FF2B5EF4-FFF2-40B4-BE49-F238E27FC236}">
                <a16:creationId xmlns:a16="http://schemas.microsoft.com/office/drawing/2014/main" id="{5B559599-263B-334F-A302-A55ECC02B85A}"/>
              </a:ext>
            </a:extLst>
          </p:cNvPr>
          <p:cNvSpPr>
            <a:spLocks noChangeAspect="1"/>
          </p:cNvSpPr>
          <p:nvPr userDrawn="1"/>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2" name="Slide Number Placeholder 4">
            <a:extLst>
              <a:ext uri="{FF2B5EF4-FFF2-40B4-BE49-F238E27FC236}">
                <a16:creationId xmlns:a16="http://schemas.microsoft.com/office/drawing/2014/main" id="{F2278BE8-D282-9A42-AD8B-28A0653ED38A}"/>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spTree>
    <p:extLst>
      <p:ext uri="{BB962C8B-B14F-4D97-AF65-F5344CB8AC3E}">
        <p14:creationId xmlns:p14="http://schemas.microsoft.com/office/powerpoint/2010/main" val="15162167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age Text with Logo">
    <p:spTree>
      <p:nvGrpSpPr>
        <p:cNvPr id="1" name=""/>
        <p:cNvGrpSpPr/>
        <p:nvPr/>
      </p:nvGrpSpPr>
      <p:grpSpPr>
        <a:xfrm>
          <a:off x="0" y="0"/>
          <a:ext cx="0" cy="0"/>
          <a:chOff x="0" y="0"/>
          <a:chExt cx="0" cy="0"/>
        </a:xfrm>
      </p:grpSpPr>
      <p:sp>
        <p:nvSpPr>
          <p:cNvPr id="21" name="Text Placeholder">
            <a:extLst>
              <a:ext uri="{FF2B5EF4-FFF2-40B4-BE49-F238E27FC236}">
                <a16:creationId xmlns:a16="http://schemas.microsoft.com/office/drawing/2014/main" id="{A4B97A2B-8EC8-A147-AB5F-A6430820A154}"/>
              </a:ext>
            </a:extLst>
          </p:cNvPr>
          <p:cNvSpPr>
            <a:spLocks noGrp="1"/>
          </p:cNvSpPr>
          <p:nvPr>
            <p:ph type="body" sz="quarter" idx="62"/>
          </p:nvPr>
        </p:nvSpPr>
        <p:spPr>
          <a:xfrm>
            <a:off x="3514165" y="3567953"/>
            <a:ext cx="17341189" cy="7300938"/>
          </a:xfrm>
          <a:prstGeom prst="rect">
            <a:avLst/>
          </a:prstGeom>
        </p:spPr>
        <p:txBody>
          <a:bodyPr anchor="ctr">
            <a:normAutofit/>
          </a:bodyPr>
          <a:lstStyle>
            <a:lvl1pPr>
              <a:defRPr sz="5400">
                <a:latin typeface="+mn-lt"/>
              </a:defRPr>
            </a:lvl1pPr>
            <a:lvl2pPr>
              <a:defRPr sz="5400">
                <a:latin typeface="+mn-lt"/>
              </a:defRPr>
            </a:lvl2pPr>
            <a:lvl3pPr>
              <a:defRPr sz="5400">
                <a:latin typeface="+mn-lt"/>
              </a:defRPr>
            </a:lvl3pPr>
            <a:lvl4pPr>
              <a:defRPr sz="5400">
                <a:latin typeface="+mn-lt"/>
              </a:defRPr>
            </a:lvl4pPr>
            <a:lvl5pPr>
              <a:defRPr sz="5400">
                <a:latin typeface="+mn-lt"/>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a:extLst>
              <a:ext uri="{FF2B5EF4-FFF2-40B4-BE49-F238E27FC236}">
                <a16:creationId xmlns:a16="http://schemas.microsoft.com/office/drawing/2014/main" id="{47F37885-9A67-8444-BE11-D6BDD0865577}"/>
              </a:ext>
            </a:extLst>
          </p:cNvPr>
          <p:cNvSpPr>
            <a:spLocks noGrp="1"/>
          </p:cNvSpPr>
          <p:nvPr>
            <p:ph type="body" sz="quarter" idx="61" hasCustomPrompt="1"/>
          </p:nvPr>
        </p:nvSpPr>
        <p:spPr>
          <a:xfrm>
            <a:off x="1371599" y="745586"/>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13" name="Slide # Oval">
            <a:extLst>
              <a:ext uri="{FF2B5EF4-FFF2-40B4-BE49-F238E27FC236}">
                <a16:creationId xmlns:a16="http://schemas.microsoft.com/office/drawing/2014/main" id="{72448458-1AD9-684A-8287-C42AB818117C}"/>
              </a:ext>
            </a:extLst>
          </p:cNvPr>
          <p:cNvSpPr>
            <a:spLocks noChangeAspect="1"/>
          </p:cNvSpPr>
          <p:nvPr userDrawn="1"/>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4" name="Slide Number Placeholder 4">
            <a:extLst>
              <a:ext uri="{FF2B5EF4-FFF2-40B4-BE49-F238E27FC236}">
                <a16:creationId xmlns:a16="http://schemas.microsoft.com/office/drawing/2014/main" id="{FA9F34A9-978C-4E41-ADCC-EA88787BD464}"/>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cxnSp>
        <p:nvCxnSpPr>
          <p:cNvPr id="9" name="Divider">
            <a:extLst>
              <a:ext uri="{FF2B5EF4-FFF2-40B4-BE49-F238E27FC236}">
                <a16:creationId xmlns:a16="http://schemas.microsoft.com/office/drawing/2014/main" id="{D1DA889B-201E-F64E-B33B-818780654564}"/>
              </a:ext>
            </a:extLst>
          </p:cNvPr>
          <p:cNvCxnSpPr/>
          <p:nvPr userDrawn="1"/>
        </p:nvCxnSpPr>
        <p:spPr>
          <a:xfrm>
            <a:off x="11427725" y="2547583"/>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B0CCE0FB-E660-E840-8C0D-5ACFD8D3BF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2657728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fault (Text &amp; Graphics) with Logo">
    <p:spTree>
      <p:nvGrpSpPr>
        <p:cNvPr id="1" name=""/>
        <p:cNvGrpSpPr/>
        <p:nvPr/>
      </p:nvGrpSpPr>
      <p:grpSpPr>
        <a:xfrm>
          <a:off x="0" y="0"/>
          <a:ext cx="0" cy="0"/>
          <a:chOff x="0" y="0"/>
          <a:chExt cx="0" cy="0"/>
        </a:xfrm>
      </p:grpSpPr>
      <p:cxnSp>
        <p:nvCxnSpPr>
          <p:cNvPr id="10" name="Divider">
            <a:extLst>
              <a:ext uri="{FF2B5EF4-FFF2-40B4-BE49-F238E27FC236}">
                <a16:creationId xmlns:a16="http://schemas.microsoft.com/office/drawing/2014/main" id="{AC0D3888-9C69-6B4E-A8CD-A38CE345D1F7}"/>
              </a:ext>
            </a:extLst>
          </p:cNvPr>
          <p:cNvCxnSpPr/>
          <p:nvPr/>
        </p:nvCxnSpPr>
        <p:spPr>
          <a:xfrm>
            <a:off x="11427725" y="2575717"/>
            <a:ext cx="1364539"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a:extLst>
              <a:ext uri="{FF2B5EF4-FFF2-40B4-BE49-F238E27FC236}">
                <a16:creationId xmlns:a16="http://schemas.microsoft.com/office/drawing/2014/main" id="{42D8FD8F-620D-B54A-B5EB-AE222DDE48C0}"/>
              </a:ext>
            </a:extLst>
          </p:cNvPr>
          <p:cNvSpPr>
            <a:spLocks noGrp="1"/>
          </p:cNvSpPr>
          <p:nvPr>
            <p:ph type="body" sz="quarter" idx="61" hasCustomPrompt="1"/>
          </p:nvPr>
        </p:nvSpPr>
        <p:spPr>
          <a:xfrm>
            <a:off x="1371599" y="773720"/>
            <a:ext cx="21529525" cy="1639231"/>
          </a:xfrm>
          <a:prstGeom prst="rect">
            <a:avLst/>
          </a:prstGeom>
        </p:spPr>
        <p:txBody>
          <a:bodyPr anchor="b">
            <a:normAutofit/>
          </a:bodyPr>
          <a:lstStyle>
            <a:lvl1pPr marL="0" indent="0" algn="ctr">
              <a:buNone/>
              <a:defRPr sz="8800" b="0" i="0">
                <a:latin typeface="+mj-lt"/>
                <a:cs typeface="Calibri" panose="020F0502020204030204" pitchFamily="34" charset="0"/>
              </a:defRPr>
            </a:lvl1pPr>
            <a:lvl2pPr>
              <a:defRPr sz="6800"/>
            </a:lvl2pPr>
            <a:lvl3pPr>
              <a:defRPr sz="6800"/>
            </a:lvl3pPr>
            <a:lvl4pPr>
              <a:defRPr sz="6800"/>
            </a:lvl4pPr>
            <a:lvl5pPr>
              <a:defRPr sz="6800"/>
            </a:lvl5pPr>
          </a:lstStyle>
          <a:p>
            <a:pPr lvl="0"/>
            <a:r>
              <a:rPr lang="en-US"/>
              <a:t>Slide Title</a:t>
            </a:r>
          </a:p>
        </p:txBody>
      </p:sp>
      <p:sp>
        <p:nvSpPr>
          <p:cNvPr id="18" name="Content Placeholder">
            <a:extLst>
              <a:ext uri="{FF2B5EF4-FFF2-40B4-BE49-F238E27FC236}">
                <a16:creationId xmlns:a16="http://schemas.microsoft.com/office/drawing/2014/main" id="{3C255E06-1DA3-234C-82BE-730868964FA2}"/>
              </a:ext>
            </a:extLst>
          </p:cNvPr>
          <p:cNvSpPr>
            <a:spLocks noGrp="1"/>
          </p:cNvSpPr>
          <p:nvPr>
            <p:ph sz="quarter" idx="63"/>
          </p:nvPr>
        </p:nvSpPr>
        <p:spPr>
          <a:xfrm>
            <a:off x="12188825" y="3475038"/>
            <a:ext cx="11517464" cy="8322514"/>
          </a:xfrm>
          <a:prstGeom prst="rect">
            <a:avLst/>
          </a:prstGeom>
        </p:spPr>
        <p:txBody>
          <a:bodyPr>
            <a:normAutofit/>
          </a:bodyPr>
          <a:lstStyle>
            <a:lvl1pPr marL="0" indent="0">
              <a:buNone/>
              <a:defRPr sz="3200"/>
            </a:lvl1pPr>
          </a:lstStyle>
          <a:p>
            <a:pPr lvl="0"/>
            <a:r>
              <a:rPr lang="en-US"/>
              <a:t>Click to edit Master text styles</a:t>
            </a:r>
          </a:p>
        </p:txBody>
      </p:sp>
      <p:sp>
        <p:nvSpPr>
          <p:cNvPr id="19" name="Text Placeholder">
            <a:extLst>
              <a:ext uri="{FF2B5EF4-FFF2-40B4-BE49-F238E27FC236}">
                <a16:creationId xmlns:a16="http://schemas.microsoft.com/office/drawing/2014/main" id="{E573DBFD-5EB9-2347-A8EE-9DD267B8759B}"/>
              </a:ext>
            </a:extLst>
          </p:cNvPr>
          <p:cNvSpPr>
            <a:spLocks noGrp="1"/>
          </p:cNvSpPr>
          <p:nvPr>
            <p:ph type="body" sz="quarter" idx="62"/>
          </p:nvPr>
        </p:nvSpPr>
        <p:spPr>
          <a:xfrm>
            <a:off x="1371600" y="3474721"/>
            <a:ext cx="10056125" cy="7665562"/>
          </a:xfrm>
          <a:prstGeom prst="rect">
            <a:avLst/>
          </a:prstGeom>
        </p:spPr>
        <p:txBody>
          <a:bodyPr>
            <a:normAutofit/>
          </a:bodyPr>
          <a:lstStyle>
            <a:lvl1pPr marL="571500" indent="-571500">
              <a:lnSpc>
                <a:spcPts val="5200"/>
              </a:lnSpc>
              <a:spcBef>
                <a:spcPts val="2400"/>
              </a:spcBef>
              <a:buFont typeface="Arial" panose="020B0604020202020204" pitchFamily="34" charset="0"/>
              <a:buChar char="•"/>
              <a:defRPr sz="5400"/>
            </a:lvl1pPr>
            <a:lvl2pPr marL="1371257" indent="-457086">
              <a:lnSpc>
                <a:spcPts val="5200"/>
              </a:lnSpc>
              <a:spcBef>
                <a:spcPts val="2400"/>
              </a:spcBef>
              <a:buFont typeface="Arial" panose="020B0604020202020204" pitchFamily="34" charset="0"/>
              <a:buChar char="•"/>
              <a:defRPr sz="5400"/>
            </a:lvl2pPr>
            <a:lvl3pPr marL="2285429" indent="-457086">
              <a:lnSpc>
                <a:spcPts val="5200"/>
              </a:lnSpc>
              <a:spcBef>
                <a:spcPts val="2400"/>
              </a:spcBef>
              <a:buFont typeface="Arial" panose="020B0604020202020204" pitchFamily="34" charset="0"/>
              <a:buChar char="•"/>
              <a:defRPr sz="5400"/>
            </a:lvl3pPr>
            <a:lvl4pPr marL="3199600" indent="-457086">
              <a:lnSpc>
                <a:spcPts val="5200"/>
              </a:lnSpc>
              <a:spcBef>
                <a:spcPts val="2400"/>
              </a:spcBef>
              <a:buFont typeface="Arial" panose="020B0604020202020204" pitchFamily="34" charset="0"/>
              <a:buChar char="•"/>
              <a:defRPr sz="5400"/>
            </a:lvl4pPr>
            <a:lvl5pPr marL="4113771" indent="-457086">
              <a:buFont typeface="Arial" panose="020B0604020202020204" pitchFamily="34" charset="0"/>
              <a:buChar char="•"/>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 Oval">
            <a:extLst>
              <a:ext uri="{FF2B5EF4-FFF2-40B4-BE49-F238E27FC236}">
                <a16:creationId xmlns:a16="http://schemas.microsoft.com/office/drawing/2014/main" id="{7036AD4E-BC3B-AA48-8652-BCE116FC702C}"/>
              </a:ext>
            </a:extLst>
          </p:cNvPr>
          <p:cNvSpPr>
            <a:spLocks noChangeAspect="1"/>
          </p:cNvSpPr>
          <p:nvPr/>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12" name="Slide Number Placeholder 4">
            <a:extLst>
              <a:ext uri="{FF2B5EF4-FFF2-40B4-BE49-F238E27FC236}">
                <a16:creationId xmlns:a16="http://schemas.microsoft.com/office/drawing/2014/main" id="{AD1A8140-3D99-C24B-B914-A466EF7E8B52}"/>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pic>
        <p:nvPicPr>
          <p:cNvPr id="14" name="Logo">
            <a:extLst>
              <a:ext uri="{FF2B5EF4-FFF2-40B4-BE49-F238E27FC236}">
                <a16:creationId xmlns:a16="http://schemas.microsoft.com/office/drawing/2014/main" id="{0967622B-27A1-8A48-ABA2-06B5AD48898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26389295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sp>
        <p:nvSpPr>
          <p:cNvPr id="5" name="Slide # Oval">
            <a:extLst>
              <a:ext uri="{FF2B5EF4-FFF2-40B4-BE49-F238E27FC236}">
                <a16:creationId xmlns:a16="http://schemas.microsoft.com/office/drawing/2014/main" id="{2CCBEA3F-5C72-844C-8D1D-22150D75C93A}"/>
              </a:ext>
            </a:extLst>
          </p:cNvPr>
          <p:cNvSpPr>
            <a:spLocks noChangeAspect="1"/>
          </p:cNvSpPr>
          <p:nvPr/>
        </p:nvSpPr>
        <p:spPr>
          <a:xfrm>
            <a:off x="22901125" y="12300134"/>
            <a:ext cx="822960" cy="822960"/>
          </a:xfrm>
          <a:prstGeom prst="ellipse">
            <a:avLst/>
          </a:prstGeom>
          <a:solidFill>
            <a:schemeClr val="tx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lumMod val="40000"/>
                  <a:lumOff val="60000"/>
                </a:schemeClr>
              </a:solidFill>
              <a:latin typeface="Calibri" panose="020F0502020204030204" pitchFamily="34" charset="0"/>
            </a:endParaRPr>
          </a:p>
        </p:txBody>
      </p:sp>
      <p:sp>
        <p:nvSpPr>
          <p:cNvPr id="6" name="Slide Number Placeholder 4">
            <a:extLst>
              <a:ext uri="{FF2B5EF4-FFF2-40B4-BE49-F238E27FC236}">
                <a16:creationId xmlns:a16="http://schemas.microsoft.com/office/drawing/2014/main" id="{219F05B3-4332-4847-AE56-24CE7DC5F623}"/>
              </a:ext>
            </a:extLst>
          </p:cNvPr>
          <p:cNvSpPr>
            <a:spLocks noGrp="1"/>
          </p:cNvSpPr>
          <p:nvPr>
            <p:ph type="sldNum" sz="quarter" idx="4"/>
          </p:nvPr>
        </p:nvSpPr>
        <p:spPr>
          <a:xfrm>
            <a:off x="22901124" y="12346489"/>
            <a:ext cx="822961" cy="730250"/>
          </a:xfrm>
          <a:prstGeom prst="rect">
            <a:avLst/>
          </a:prstGeom>
        </p:spPr>
        <p:txBody>
          <a:bodyPr vert="horz" lIns="91440" tIns="45720" rIns="91440" bIns="45720" rtlCol="0" anchor="ctr"/>
          <a:lstStyle>
            <a:lvl1pPr algn="ctr">
              <a:defRPr sz="2400">
                <a:solidFill>
                  <a:schemeClr val="bg1"/>
                </a:solidFill>
              </a:defRPr>
            </a:lvl1pPr>
          </a:lstStyle>
          <a:p>
            <a:fld id="{DB8F626C-CEBF-614D-89D9-D0BEA80BC35B}" type="slidenum">
              <a:rPr lang="en-US" smtClean="0"/>
              <a:pPr/>
              <a:t>‹#›</a:t>
            </a:fld>
            <a:endParaRPr lang="en-US"/>
          </a:p>
        </p:txBody>
      </p:sp>
      <p:pic>
        <p:nvPicPr>
          <p:cNvPr id="7" name="Logo">
            <a:extLst>
              <a:ext uri="{FF2B5EF4-FFF2-40B4-BE49-F238E27FC236}">
                <a16:creationId xmlns:a16="http://schemas.microsoft.com/office/drawing/2014/main" id="{620CA8C3-6E6C-F444-9F6E-C31BB3911E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3565" y="11909248"/>
            <a:ext cx="4108566" cy="1396912"/>
          </a:xfrm>
          <a:prstGeom prst="rect">
            <a:avLst/>
          </a:prstGeom>
        </p:spPr>
      </p:pic>
    </p:spTree>
    <p:extLst>
      <p:ext uri="{BB962C8B-B14F-4D97-AF65-F5344CB8AC3E}">
        <p14:creationId xmlns:p14="http://schemas.microsoft.com/office/powerpoint/2010/main" val="17681463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798BA581-4A58-5C47-9550-1A726BFE9E43}"/>
              </a:ext>
            </a:extLst>
          </p:cNvPr>
          <p:cNvPicPr>
            <a:picLocks noChangeAspect="1"/>
          </p:cNvPicPr>
          <p:nvPr/>
        </p:nvPicPr>
        <p:blipFill>
          <a:blip r:embed="rId2">
            <a:extLst>
              <a:ext uri="{28A0092B-C50C-407E-A947-70E740481C1C}">
                <a14:useLocalDpi xmlns:a14="http://schemas.microsoft.com/office/drawing/2010/main" val="0"/>
              </a:ext>
            </a:extLst>
          </a:blip>
          <a:srcRect t="13746" b="13746"/>
          <a:stretch>
            <a:fillRect/>
          </a:stretch>
        </p:blipFill>
        <p:spPr>
          <a:xfrm>
            <a:off x="0" y="0"/>
            <a:ext cx="24377651" cy="9954883"/>
          </a:xfrm>
          <a:prstGeom prst="rect">
            <a:avLst/>
          </a:prstGeom>
        </p:spPr>
      </p:pic>
      <p:sp>
        <p:nvSpPr>
          <p:cNvPr id="8" name="Gradient">
            <a:extLst>
              <a:ext uri="{FF2B5EF4-FFF2-40B4-BE49-F238E27FC236}">
                <a16:creationId xmlns:a16="http://schemas.microsoft.com/office/drawing/2014/main" id="{92F73233-AED4-4F45-BFBA-D94AC0957830}"/>
              </a:ext>
            </a:extLst>
          </p:cNvPr>
          <p:cNvSpPr/>
          <p:nvPr userDrawn="1"/>
        </p:nvSpPr>
        <p:spPr>
          <a:xfrm rot="10800000">
            <a:off x="0" y="0"/>
            <a:ext cx="24377650" cy="9954882"/>
          </a:xfrm>
          <a:prstGeom prst="rect">
            <a:avLst/>
          </a:prstGeom>
          <a:gradFill>
            <a:gsLst>
              <a:gs pos="0">
                <a:schemeClr val="accent1">
                  <a:alpha val="92000"/>
                </a:schemeClr>
              </a:gs>
              <a:gs pos="50000">
                <a:srgbClr val="009CDB">
                  <a:alpha val="95000"/>
                </a:srgbClr>
              </a:gs>
              <a:gs pos="100000">
                <a:srgbClr val="7030A0">
                  <a:alpha val="92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9" name="Logo">
            <a:extLst>
              <a:ext uri="{FF2B5EF4-FFF2-40B4-BE49-F238E27FC236}">
                <a16:creationId xmlns:a16="http://schemas.microsoft.com/office/drawing/2014/main" id="{94FB6B62-979A-584E-A7D9-CBB87EB4F8E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7168051" y="10711543"/>
            <a:ext cx="6278781" cy="2159901"/>
          </a:xfrm>
          <a:prstGeom prst="rect">
            <a:avLst/>
          </a:prstGeom>
        </p:spPr>
      </p:pic>
      <p:sp>
        <p:nvSpPr>
          <p:cNvPr id="15" name="Title">
            <a:extLst>
              <a:ext uri="{FF2B5EF4-FFF2-40B4-BE49-F238E27FC236}">
                <a16:creationId xmlns:a16="http://schemas.microsoft.com/office/drawing/2014/main" id="{C37A2824-C02F-0F46-81F4-FEA6B524E8F2}"/>
              </a:ext>
            </a:extLst>
          </p:cNvPr>
          <p:cNvSpPr>
            <a:spLocks noGrp="1"/>
          </p:cNvSpPr>
          <p:nvPr>
            <p:ph type="ctrTitle" hasCustomPrompt="1"/>
          </p:nvPr>
        </p:nvSpPr>
        <p:spPr>
          <a:xfrm>
            <a:off x="2021095" y="2750648"/>
            <a:ext cx="20335460" cy="3522524"/>
          </a:xfrm>
        </p:spPr>
        <p:txBody>
          <a:bodyPr anchor="b">
            <a:noAutofit/>
          </a:bodyPr>
          <a:lstStyle>
            <a:lvl1pPr algn="ctr">
              <a:defRPr sz="11500">
                <a:solidFill>
                  <a:schemeClr val="bg1"/>
                </a:solidFill>
              </a:defRPr>
            </a:lvl1pPr>
          </a:lstStyle>
          <a:p>
            <a:r>
              <a:rPr lang="en-US"/>
              <a:t>Presentation Title</a:t>
            </a:r>
          </a:p>
        </p:txBody>
      </p:sp>
      <p:sp>
        <p:nvSpPr>
          <p:cNvPr id="16" name="Subtitle">
            <a:extLst>
              <a:ext uri="{FF2B5EF4-FFF2-40B4-BE49-F238E27FC236}">
                <a16:creationId xmlns:a16="http://schemas.microsoft.com/office/drawing/2014/main" id="{726E3926-4F16-7B49-93B0-EE2ABE6B58E8}"/>
              </a:ext>
            </a:extLst>
          </p:cNvPr>
          <p:cNvSpPr>
            <a:spLocks noGrp="1"/>
          </p:cNvSpPr>
          <p:nvPr>
            <p:ph type="subTitle" idx="1" hasCustomPrompt="1"/>
          </p:nvPr>
        </p:nvSpPr>
        <p:spPr>
          <a:xfrm>
            <a:off x="2021094" y="6411753"/>
            <a:ext cx="20335461" cy="751870"/>
          </a:xfrm>
          <a:prstGeom prst="rect">
            <a:avLst/>
          </a:prstGeom>
        </p:spPr>
        <p:txBody>
          <a:bodyPr>
            <a:noAutofit/>
          </a:bodyPr>
          <a:lstStyle>
            <a:lvl1pPr marL="0" indent="0" algn="ctr">
              <a:buNone/>
              <a:defRPr sz="5400" i="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8" name="Thanks">
            <a:extLst>
              <a:ext uri="{FF2B5EF4-FFF2-40B4-BE49-F238E27FC236}">
                <a16:creationId xmlns:a16="http://schemas.microsoft.com/office/drawing/2014/main" id="{1448E780-4D81-6C4C-AC76-766FC02FE799}"/>
              </a:ext>
            </a:extLst>
          </p:cNvPr>
          <p:cNvSpPr>
            <a:spLocks noGrp="1"/>
          </p:cNvSpPr>
          <p:nvPr>
            <p:ph type="body" idx="10" hasCustomPrompt="1"/>
          </p:nvPr>
        </p:nvSpPr>
        <p:spPr>
          <a:xfrm>
            <a:off x="2021094" y="8320502"/>
            <a:ext cx="20335461" cy="823912"/>
          </a:xfrm>
          <a:prstGeom prst="rect">
            <a:avLst/>
          </a:prstGeom>
        </p:spPr>
        <p:txBody>
          <a:bodyPr anchor="b">
            <a:normAutofit/>
          </a:bodyPr>
          <a:lstStyle>
            <a:lvl1pPr marL="0" indent="0" algn="ctr">
              <a:buNone/>
              <a:defRPr sz="3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Special thanks to CSE staff</a:t>
            </a:r>
          </a:p>
        </p:txBody>
      </p:sp>
      <p:sp>
        <p:nvSpPr>
          <p:cNvPr id="13" name="Presenter">
            <a:extLst>
              <a:ext uri="{FF2B5EF4-FFF2-40B4-BE49-F238E27FC236}">
                <a16:creationId xmlns:a16="http://schemas.microsoft.com/office/drawing/2014/main" id="{3B4A5BC1-2BA2-444B-858B-847476469B50}"/>
              </a:ext>
            </a:extLst>
          </p:cNvPr>
          <p:cNvSpPr>
            <a:spLocks noGrp="1"/>
          </p:cNvSpPr>
          <p:nvPr>
            <p:ph type="body" sz="quarter" idx="11" hasCustomPrompt="1"/>
          </p:nvPr>
        </p:nvSpPr>
        <p:spPr>
          <a:xfrm>
            <a:off x="1150315" y="11968308"/>
            <a:ext cx="15570142" cy="1030794"/>
          </a:xfrm>
        </p:spPr>
        <p:txBody>
          <a:bodyPr>
            <a:noAutofit/>
          </a:bodyPr>
          <a:lstStyle>
            <a:lvl1pPr marL="0" indent="0">
              <a:buFontTx/>
              <a:buNone/>
              <a:defRPr sz="5400"/>
            </a:lvl1pPr>
          </a:lstStyle>
          <a:p>
            <a:pPr lvl="0"/>
            <a:r>
              <a:rPr lang="en-US"/>
              <a:t>Presenter, Presenter Title</a:t>
            </a:r>
          </a:p>
        </p:txBody>
      </p:sp>
      <p:sp>
        <p:nvSpPr>
          <p:cNvPr id="17" name="Date">
            <a:extLst>
              <a:ext uri="{FF2B5EF4-FFF2-40B4-BE49-F238E27FC236}">
                <a16:creationId xmlns:a16="http://schemas.microsoft.com/office/drawing/2014/main" id="{43607A4F-3859-484E-94F4-3D1F3DE8D1B0}"/>
              </a:ext>
            </a:extLst>
          </p:cNvPr>
          <p:cNvSpPr>
            <a:spLocks noGrp="1"/>
          </p:cNvSpPr>
          <p:nvPr>
            <p:ph type="body" sz="quarter" idx="12" hasCustomPrompt="1"/>
          </p:nvPr>
        </p:nvSpPr>
        <p:spPr>
          <a:xfrm>
            <a:off x="1150314" y="11126309"/>
            <a:ext cx="5446429" cy="841999"/>
          </a:xfrm>
        </p:spPr>
        <p:txBody>
          <a:bodyPr>
            <a:noAutofit/>
          </a:bodyPr>
          <a:lstStyle>
            <a:lvl1pPr marL="0" indent="0">
              <a:buFontTx/>
              <a:buNone/>
              <a:defRPr sz="4000">
                <a:solidFill>
                  <a:schemeClr val="tx1">
                    <a:lumMod val="60000"/>
                    <a:lumOff val="40000"/>
                  </a:schemeClr>
                </a:solidFill>
              </a:defRPr>
            </a:lvl1pPr>
          </a:lstStyle>
          <a:p>
            <a:pPr lvl="0"/>
            <a:r>
              <a:rPr lang="en-US"/>
              <a:t>Month Day, Year</a:t>
            </a:r>
          </a:p>
        </p:txBody>
      </p:sp>
    </p:spTree>
    <p:extLst>
      <p:ext uri="{BB962C8B-B14F-4D97-AF65-F5344CB8AC3E}">
        <p14:creationId xmlns:p14="http://schemas.microsoft.com/office/powerpoint/2010/main" val="13816038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528653"/>
      </p:ext>
    </p:extLst>
  </p:cSld>
  <p:clrMap bg1="lt1" tx1="dk1" bg2="lt2" tx2="dk2" accent1="accent1" accent2="accent2" accent3="accent3" accent4="accent4" accent5="accent5" accent6="accent6" hlink="hlink" folHlink="folHlink"/>
  <p:sldLayoutIdLst>
    <p:sldLayoutId id="2147484244" r:id="rId1"/>
    <p:sldLayoutId id="2147484248" r:id="rId2"/>
    <p:sldLayoutId id="2147484249" r:id="rId3"/>
    <p:sldLayoutId id="2147484250" r:id="rId4"/>
    <p:sldLayoutId id="2147484251" r:id="rId5"/>
    <p:sldLayoutId id="2147484257" r:id="rId6"/>
    <p:sldLayoutId id="2147484259" r:id="rId7"/>
    <p:sldLayoutId id="2147484258" r:id="rId8"/>
    <p:sldLayoutId id="2147484260" r:id="rId9"/>
  </p:sldLayoutIdLst>
  <p:hf hdr="0" ftr="0" dt="0"/>
  <p:txStyles>
    <p:titleStyle>
      <a:lvl1pPr algn="l" defTabSz="1828343" rtl="0" eaLnBrk="1" latinLnBrk="0" hangingPunct="1">
        <a:lnSpc>
          <a:spcPct val="90000"/>
        </a:lnSpc>
        <a:spcBef>
          <a:spcPct val="0"/>
        </a:spcBef>
        <a:buNone/>
        <a:defRPr sz="6800" b="0" i="0" kern="1200">
          <a:solidFill>
            <a:schemeClr val="tx1"/>
          </a:solidFill>
          <a:latin typeface="+mj-lt"/>
          <a:ea typeface="+mj-ea"/>
          <a:cs typeface="Calibri" panose="020F050202020403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4800" b="0" i="0" kern="1200">
          <a:solidFill>
            <a:schemeClr val="tx1"/>
          </a:solidFill>
          <a:latin typeface="+mn-lt"/>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CC84F-0823-EB46-9403-2A107F5692E4}"/>
              </a:ext>
            </a:extLst>
          </p:cNvPr>
          <p:cNvSpPr>
            <a:spLocks noGrp="1"/>
          </p:cNvSpPr>
          <p:nvPr>
            <p:ph type="ctrTitle"/>
          </p:nvPr>
        </p:nvSpPr>
        <p:spPr>
          <a:xfrm>
            <a:off x="2021095" y="4150400"/>
            <a:ext cx="20335460" cy="3522524"/>
          </a:xfrm>
        </p:spPr>
        <p:txBody>
          <a:bodyPr/>
          <a:lstStyle/>
          <a:p>
            <a:r>
              <a:rPr lang="en-US" sz="9600" dirty="0">
                <a:cs typeface="Calibri"/>
              </a:rPr>
              <a:t>Community-Based Organizations </a:t>
            </a:r>
            <a:br>
              <a:rPr lang="en-US" sz="9600" dirty="0">
                <a:cs typeface="Calibri"/>
              </a:rPr>
            </a:br>
            <a:endParaRPr lang="en-US" sz="9600" dirty="0">
              <a:cs typeface="Calibri"/>
            </a:endParaRPr>
          </a:p>
        </p:txBody>
      </p:sp>
      <p:sp>
        <p:nvSpPr>
          <p:cNvPr id="6" name="Subtitle 5">
            <a:extLst>
              <a:ext uri="{FF2B5EF4-FFF2-40B4-BE49-F238E27FC236}">
                <a16:creationId xmlns:a16="http://schemas.microsoft.com/office/drawing/2014/main" id="{8276D156-9BF1-364F-9A97-693A1FBA49E8}"/>
              </a:ext>
            </a:extLst>
          </p:cNvPr>
          <p:cNvSpPr>
            <a:spLocks noGrp="1"/>
          </p:cNvSpPr>
          <p:nvPr>
            <p:ph type="subTitle" idx="1"/>
          </p:nvPr>
        </p:nvSpPr>
        <p:spPr>
          <a:xfrm>
            <a:off x="2021095" y="6106130"/>
            <a:ext cx="20335461" cy="751870"/>
          </a:xfrm>
        </p:spPr>
        <p:txBody>
          <a:bodyPr vert="horz" lIns="91440" tIns="45720" rIns="91440" bIns="45720" rtlCol="0" anchor="t">
            <a:noAutofit/>
          </a:bodyPr>
          <a:lstStyle/>
          <a:p>
            <a:r>
              <a:rPr lang="en-US" dirty="0">
                <a:cs typeface="Calibri"/>
              </a:rPr>
              <a:t>Understanding EV Conversion  facilitated by CBO Outreach</a:t>
            </a:r>
            <a:endParaRPr lang="en-US" dirty="0"/>
          </a:p>
        </p:txBody>
      </p:sp>
      <p:sp>
        <p:nvSpPr>
          <p:cNvPr id="10" name="Text Placeholder 9">
            <a:extLst>
              <a:ext uri="{FF2B5EF4-FFF2-40B4-BE49-F238E27FC236}">
                <a16:creationId xmlns:a16="http://schemas.microsoft.com/office/drawing/2014/main" id="{A3CD9528-9A6E-3C44-B908-A924785D742E}"/>
              </a:ext>
            </a:extLst>
          </p:cNvPr>
          <p:cNvSpPr>
            <a:spLocks noGrp="1"/>
          </p:cNvSpPr>
          <p:nvPr>
            <p:ph type="body" sz="quarter" idx="11"/>
          </p:nvPr>
        </p:nvSpPr>
        <p:spPr>
          <a:xfrm>
            <a:off x="1150315" y="11258411"/>
            <a:ext cx="15570142" cy="1030794"/>
          </a:xfrm>
        </p:spPr>
        <p:txBody>
          <a:bodyPr vert="horz" lIns="91440" tIns="45720" rIns="91440" bIns="45720" rtlCol="0" anchor="t">
            <a:noAutofit/>
          </a:bodyPr>
          <a:lstStyle/>
          <a:p>
            <a:r>
              <a:rPr lang="en-US" sz="4400" dirty="0">
                <a:cs typeface="Calibri"/>
              </a:rPr>
              <a:t>Ben MacNeille, Data Scientist</a:t>
            </a:r>
          </a:p>
          <a:p>
            <a:r>
              <a:rPr lang="en-US" sz="4400" dirty="0">
                <a:cs typeface="Calibri"/>
              </a:rPr>
              <a:t>Contributors: Lauri Walker, Francis Alvarez, and Meghna Eluganti</a:t>
            </a:r>
            <a:endParaRPr lang="en-US" sz="4400" dirty="0"/>
          </a:p>
        </p:txBody>
      </p:sp>
      <p:sp>
        <p:nvSpPr>
          <p:cNvPr id="11" name="Text Placeholder 10">
            <a:extLst>
              <a:ext uri="{FF2B5EF4-FFF2-40B4-BE49-F238E27FC236}">
                <a16:creationId xmlns:a16="http://schemas.microsoft.com/office/drawing/2014/main" id="{6FC38E41-FC33-AB44-8B92-1071575D1989}"/>
              </a:ext>
            </a:extLst>
          </p:cNvPr>
          <p:cNvSpPr>
            <a:spLocks noGrp="1"/>
          </p:cNvSpPr>
          <p:nvPr>
            <p:ph type="body" sz="quarter" idx="12"/>
          </p:nvPr>
        </p:nvSpPr>
        <p:spPr>
          <a:xfrm>
            <a:off x="1150314" y="10416413"/>
            <a:ext cx="5446429" cy="841999"/>
          </a:xfrm>
        </p:spPr>
        <p:txBody>
          <a:bodyPr vert="horz" lIns="91440" tIns="45720" rIns="91440" bIns="45720" rtlCol="0" anchor="t">
            <a:noAutofit/>
          </a:bodyPr>
          <a:lstStyle/>
          <a:p>
            <a:r>
              <a:rPr lang="en-US" dirty="0">
                <a:cs typeface="Calibri"/>
              </a:rPr>
              <a:t>June 2022</a:t>
            </a:r>
            <a:endParaRPr lang="en-US" dirty="0"/>
          </a:p>
        </p:txBody>
      </p:sp>
    </p:spTree>
    <p:extLst>
      <p:ext uri="{BB962C8B-B14F-4D97-AF65-F5344CB8AC3E}">
        <p14:creationId xmlns:p14="http://schemas.microsoft.com/office/powerpoint/2010/main" val="4699064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1C8E70-D500-495D-800B-3E80AD3FA254}"/>
              </a:ext>
            </a:extLst>
          </p:cNvPr>
          <p:cNvSpPr>
            <a:spLocks noGrp="1"/>
          </p:cNvSpPr>
          <p:nvPr>
            <p:ph type="body" sz="quarter" idx="61"/>
          </p:nvPr>
        </p:nvSpPr>
        <p:spPr/>
        <p:txBody>
          <a:bodyPr>
            <a:normAutofit fontScale="92500"/>
          </a:bodyPr>
          <a:lstStyle/>
          <a:p>
            <a:r>
              <a:rPr lang="en-US" dirty="0">
                <a:ea typeface="+mj-lt"/>
                <a:cs typeface="+mj-lt"/>
              </a:rPr>
              <a:t>Populations Influenced by Non-profit Organizations</a:t>
            </a:r>
            <a:endParaRPr lang="en-US" dirty="0"/>
          </a:p>
        </p:txBody>
      </p:sp>
      <p:sp>
        <p:nvSpPr>
          <p:cNvPr id="4" name="Slide Number Placeholder 3">
            <a:extLst>
              <a:ext uri="{FF2B5EF4-FFF2-40B4-BE49-F238E27FC236}">
                <a16:creationId xmlns:a16="http://schemas.microsoft.com/office/drawing/2014/main" id="{4DECE617-3BD4-4333-BD25-C4B8F3A449B7}"/>
              </a:ext>
            </a:extLst>
          </p:cNvPr>
          <p:cNvSpPr>
            <a:spLocks noGrp="1"/>
          </p:cNvSpPr>
          <p:nvPr>
            <p:ph type="sldNum" sz="quarter" idx="4"/>
          </p:nvPr>
        </p:nvSpPr>
        <p:spPr/>
        <p:txBody>
          <a:bodyPr/>
          <a:lstStyle/>
          <a:p>
            <a:fld id="{DB8F626C-CEBF-614D-89D9-D0BEA80BC35B}" type="slidenum">
              <a:rPr lang="en-US" smtClean="0"/>
              <a:pPr/>
              <a:t>10</a:t>
            </a:fld>
            <a:endParaRPr lang="en-US"/>
          </a:p>
        </p:txBody>
      </p:sp>
      <p:sp>
        <p:nvSpPr>
          <p:cNvPr id="7" name="TextBox 6">
            <a:extLst>
              <a:ext uri="{FF2B5EF4-FFF2-40B4-BE49-F238E27FC236}">
                <a16:creationId xmlns:a16="http://schemas.microsoft.com/office/drawing/2014/main" id="{42DD0A14-404F-F255-C6AC-C54503EE4396}"/>
              </a:ext>
            </a:extLst>
          </p:cNvPr>
          <p:cNvSpPr txBox="1"/>
          <p:nvPr/>
        </p:nvSpPr>
        <p:spPr>
          <a:xfrm>
            <a:off x="8407708" y="10936341"/>
            <a:ext cx="7124066" cy="523220"/>
          </a:xfrm>
          <a:prstGeom prst="rect">
            <a:avLst/>
          </a:prstGeom>
          <a:noFill/>
        </p:spPr>
        <p:txBody>
          <a:bodyPr wrap="none" rtlCol="0">
            <a:spAutoFit/>
          </a:bodyPr>
          <a:lstStyle/>
          <a:p>
            <a:r>
              <a:rPr lang="en-US" sz="2800" i="1"/>
              <a:t>*statistically significant difference (alpha &lt; 0.01)</a:t>
            </a:r>
          </a:p>
        </p:txBody>
      </p:sp>
      <p:sp>
        <p:nvSpPr>
          <p:cNvPr id="8" name="TextBox 7">
            <a:extLst>
              <a:ext uri="{FF2B5EF4-FFF2-40B4-BE49-F238E27FC236}">
                <a16:creationId xmlns:a16="http://schemas.microsoft.com/office/drawing/2014/main" id="{499427B5-4C08-E3DC-3618-A3A28C2D9291}"/>
              </a:ext>
            </a:extLst>
          </p:cNvPr>
          <p:cNvSpPr txBox="1"/>
          <p:nvPr/>
        </p:nvSpPr>
        <p:spPr>
          <a:xfrm>
            <a:off x="16279493" y="10936341"/>
            <a:ext cx="7124066" cy="523220"/>
          </a:xfrm>
          <a:prstGeom prst="rect">
            <a:avLst/>
          </a:prstGeom>
          <a:noFill/>
        </p:spPr>
        <p:txBody>
          <a:bodyPr wrap="none" rtlCol="0">
            <a:spAutoFit/>
          </a:bodyPr>
          <a:lstStyle/>
          <a:p>
            <a:r>
              <a:rPr lang="en-US" sz="2800" i="1"/>
              <a:t>*statistically significant difference (alpha &lt; 0.01)</a:t>
            </a:r>
          </a:p>
        </p:txBody>
      </p:sp>
      <p:pic>
        <p:nvPicPr>
          <p:cNvPr id="5" name="Graphic 4">
            <a:extLst>
              <a:ext uri="{FF2B5EF4-FFF2-40B4-BE49-F238E27FC236}">
                <a16:creationId xmlns:a16="http://schemas.microsoft.com/office/drawing/2014/main" id="{275F1F1F-D689-03E0-198D-00DA4892B0F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392" y="2693151"/>
            <a:ext cx="8110316" cy="8110316"/>
          </a:xfrm>
          <a:prstGeom prst="rect">
            <a:avLst/>
          </a:prstGeom>
        </p:spPr>
      </p:pic>
      <p:pic>
        <p:nvPicPr>
          <p:cNvPr id="9" name="Graphic 8">
            <a:extLst>
              <a:ext uri="{FF2B5EF4-FFF2-40B4-BE49-F238E27FC236}">
                <a16:creationId xmlns:a16="http://schemas.microsoft.com/office/drawing/2014/main" id="{F3159D59-69C3-AC85-0A38-A78A5A9A6C3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93229" y="2517203"/>
            <a:ext cx="8286264" cy="8286264"/>
          </a:xfrm>
          <a:prstGeom prst="rect">
            <a:avLst/>
          </a:prstGeom>
        </p:spPr>
      </p:pic>
      <p:pic>
        <p:nvPicPr>
          <p:cNvPr id="13" name="Graphic 12">
            <a:extLst>
              <a:ext uri="{FF2B5EF4-FFF2-40B4-BE49-F238E27FC236}">
                <a16:creationId xmlns:a16="http://schemas.microsoft.com/office/drawing/2014/main" id="{FCCE94E7-C739-E5CA-053C-4B31EA20B24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89254" y="2517203"/>
            <a:ext cx="8286264" cy="8286264"/>
          </a:xfrm>
          <a:prstGeom prst="rect">
            <a:avLst/>
          </a:prstGeom>
        </p:spPr>
      </p:pic>
    </p:spTree>
    <p:extLst>
      <p:ext uri="{BB962C8B-B14F-4D97-AF65-F5344CB8AC3E}">
        <p14:creationId xmlns:p14="http://schemas.microsoft.com/office/powerpoint/2010/main" val="21434545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16E7B-DDFF-4709-82D3-2D8023C8326B}"/>
              </a:ext>
            </a:extLst>
          </p:cNvPr>
          <p:cNvSpPr>
            <a:spLocks noGrp="1"/>
          </p:cNvSpPr>
          <p:nvPr>
            <p:ph type="body" sz="quarter" idx="61"/>
          </p:nvPr>
        </p:nvSpPr>
        <p:spPr/>
        <p:txBody>
          <a:bodyPr>
            <a:normAutofit fontScale="85000" lnSpcReduction="10000"/>
          </a:bodyPr>
          <a:lstStyle/>
          <a:p>
            <a:r>
              <a:rPr lang="en-US" dirty="0"/>
              <a:t>EV Conversion </a:t>
            </a:r>
            <a:r>
              <a:rPr lang="en-US" dirty="0">
                <a:ea typeface="+mj-lt"/>
                <a:cs typeface="+mj-lt"/>
              </a:rPr>
              <a:t>Influenced by Non-profit Organizations</a:t>
            </a:r>
            <a:endParaRPr lang="en-US" dirty="0"/>
          </a:p>
        </p:txBody>
      </p:sp>
      <p:sp>
        <p:nvSpPr>
          <p:cNvPr id="4" name="Slide Number Placeholder 3">
            <a:extLst>
              <a:ext uri="{FF2B5EF4-FFF2-40B4-BE49-F238E27FC236}">
                <a16:creationId xmlns:a16="http://schemas.microsoft.com/office/drawing/2014/main" id="{4E1F5584-2446-4FB4-946A-A68BEC142B77}"/>
              </a:ext>
            </a:extLst>
          </p:cNvPr>
          <p:cNvSpPr>
            <a:spLocks noGrp="1"/>
          </p:cNvSpPr>
          <p:nvPr>
            <p:ph type="sldNum" sz="quarter" idx="4"/>
          </p:nvPr>
        </p:nvSpPr>
        <p:spPr/>
        <p:txBody>
          <a:bodyPr/>
          <a:lstStyle/>
          <a:p>
            <a:fld id="{DB8F626C-CEBF-614D-89D9-D0BEA80BC35B}" type="slidenum">
              <a:rPr lang="en-US" smtClean="0"/>
              <a:pPr/>
              <a:t>11</a:t>
            </a:fld>
            <a:endParaRPr lang="en-US"/>
          </a:p>
        </p:txBody>
      </p:sp>
      <p:sp>
        <p:nvSpPr>
          <p:cNvPr id="11" name="TextBox 10">
            <a:extLst>
              <a:ext uri="{FF2B5EF4-FFF2-40B4-BE49-F238E27FC236}">
                <a16:creationId xmlns:a16="http://schemas.microsoft.com/office/drawing/2014/main" id="{AB411A24-2220-CCBC-816D-832E7A84DE69}"/>
              </a:ext>
            </a:extLst>
          </p:cNvPr>
          <p:cNvSpPr txBox="1"/>
          <p:nvPr/>
        </p:nvSpPr>
        <p:spPr>
          <a:xfrm>
            <a:off x="3045294" y="12346489"/>
            <a:ext cx="7124066" cy="523220"/>
          </a:xfrm>
          <a:prstGeom prst="rect">
            <a:avLst/>
          </a:prstGeom>
          <a:noFill/>
        </p:spPr>
        <p:txBody>
          <a:bodyPr wrap="none" rtlCol="0">
            <a:spAutoFit/>
          </a:bodyPr>
          <a:lstStyle/>
          <a:p>
            <a:r>
              <a:rPr lang="en-US" sz="2800" i="1"/>
              <a:t>*statistically significant difference (alpha &lt; 0.01)</a:t>
            </a:r>
          </a:p>
        </p:txBody>
      </p:sp>
      <p:sp>
        <p:nvSpPr>
          <p:cNvPr id="12" name="TextBox 11">
            <a:extLst>
              <a:ext uri="{FF2B5EF4-FFF2-40B4-BE49-F238E27FC236}">
                <a16:creationId xmlns:a16="http://schemas.microsoft.com/office/drawing/2014/main" id="{D6899032-4EFC-7329-DB19-2F80618BDE7F}"/>
              </a:ext>
            </a:extLst>
          </p:cNvPr>
          <p:cNvSpPr txBox="1"/>
          <p:nvPr/>
        </p:nvSpPr>
        <p:spPr>
          <a:xfrm>
            <a:off x="13581757" y="12346489"/>
            <a:ext cx="7124066" cy="523220"/>
          </a:xfrm>
          <a:prstGeom prst="rect">
            <a:avLst/>
          </a:prstGeom>
          <a:noFill/>
        </p:spPr>
        <p:txBody>
          <a:bodyPr wrap="none" rtlCol="0">
            <a:spAutoFit/>
          </a:bodyPr>
          <a:lstStyle/>
          <a:p>
            <a:r>
              <a:rPr lang="en-US" sz="2800" i="1"/>
              <a:t>*statistically significant difference (alpha &lt; 0.01)</a:t>
            </a:r>
          </a:p>
        </p:txBody>
      </p:sp>
      <p:pic>
        <p:nvPicPr>
          <p:cNvPr id="6" name="Graphic 5">
            <a:extLst>
              <a:ext uri="{FF2B5EF4-FFF2-40B4-BE49-F238E27FC236}">
                <a16:creationId xmlns:a16="http://schemas.microsoft.com/office/drawing/2014/main" id="{78B148CF-C273-974A-58CB-5B7B1F561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41792" y="2603153"/>
            <a:ext cx="9525000" cy="9525000"/>
          </a:xfrm>
          <a:prstGeom prst="rect">
            <a:avLst/>
          </a:prstGeom>
        </p:spPr>
      </p:pic>
      <p:pic>
        <p:nvPicPr>
          <p:cNvPr id="9" name="Graphic 8">
            <a:extLst>
              <a:ext uri="{FF2B5EF4-FFF2-40B4-BE49-F238E27FC236}">
                <a16:creationId xmlns:a16="http://schemas.microsoft.com/office/drawing/2014/main" id="{F7C73336-E3CA-E7B3-A446-E63C178B5C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8458" y="2630194"/>
            <a:ext cx="9525000" cy="9525000"/>
          </a:xfrm>
          <a:prstGeom prst="rect">
            <a:avLst/>
          </a:prstGeom>
        </p:spPr>
      </p:pic>
    </p:spTree>
    <p:extLst>
      <p:ext uri="{BB962C8B-B14F-4D97-AF65-F5344CB8AC3E}">
        <p14:creationId xmlns:p14="http://schemas.microsoft.com/office/powerpoint/2010/main" val="25230804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A893E-10A2-4925-A13C-D7A7D51A6A01}"/>
              </a:ext>
            </a:extLst>
          </p:cNvPr>
          <p:cNvSpPr>
            <a:spLocks noGrp="1"/>
          </p:cNvSpPr>
          <p:nvPr>
            <p:ph type="body" sz="quarter" idx="62"/>
          </p:nvPr>
        </p:nvSpPr>
        <p:spPr>
          <a:xfrm>
            <a:off x="3514165" y="3567952"/>
            <a:ext cx="17341189" cy="8778537"/>
          </a:xfrm>
        </p:spPr>
        <p:txBody>
          <a:bodyPr>
            <a:normAutofit fontScale="77500" lnSpcReduction="20000"/>
          </a:bodyPr>
          <a:lstStyle/>
          <a:p>
            <a:pPr marL="456565" indent="-456565"/>
            <a:r>
              <a:rPr lang="en-US" sz="5200" dirty="0">
                <a:cs typeface="Calibri"/>
              </a:rPr>
              <a:t>Collect data to evaluate engagement efforts quantitatively</a:t>
            </a:r>
          </a:p>
          <a:p>
            <a:pPr marL="1599565" lvl="1" indent="-685800">
              <a:buFont typeface="Courier New" panose="02070309020205020404" pitchFamily="49" charset="0"/>
              <a:buChar char="o"/>
            </a:pPr>
            <a:r>
              <a:rPr lang="en-US" sz="4600" dirty="0">
                <a:ea typeface="Calibri Light"/>
                <a:cs typeface="Calibri"/>
              </a:rPr>
              <a:t>Exit surveys for participants after events/workshops/presentation</a:t>
            </a:r>
          </a:p>
          <a:p>
            <a:pPr marL="2285365" lvl="2" indent="-456565">
              <a:buFont typeface="Wingdings" panose="05000000000000000000" pitchFamily="2" charset="2"/>
              <a:buChar char="§"/>
            </a:pPr>
            <a:r>
              <a:rPr lang="en-US" sz="4600" dirty="0">
                <a:ea typeface="Calibri Light"/>
                <a:cs typeface="Calibri"/>
              </a:rPr>
              <a:t>What were the barriers for participant attendance?</a:t>
            </a:r>
          </a:p>
          <a:p>
            <a:pPr marL="2285365" lvl="2" indent="-456565">
              <a:buFont typeface="Wingdings" panose="05000000000000000000" pitchFamily="2" charset="2"/>
              <a:buChar char="§"/>
            </a:pPr>
            <a:r>
              <a:rPr lang="en-US" sz="4600" dirty="0">
                <a:ea typeface="Calibri Light"/>
                <a:cs typeface="Calibri"/>
              </a:rPr>
              <a:t>What did you know about CVRP before the event vs after?</a:t>
            </a:r>
          </a:p>
          <a:p>
            <a:pPr marL="2285365" lvl="2" indent="-456565">
              <a:buFont typeface="Wingdings" panose="05000000000000000000" pitchFamily="2" charset="2"/>
              <a:buChar char="§"/>
            </a:pPr>
            <a:r>
              <a:rPr lang="en-US" sz="4600" dirty="0">
                <a:ea typeface="Calibri Light"/>
                <a:cs typeface="Calibri"/>
              </a:rPr>
              <a:t>Why did you attend?</a:t>
            </a:r>
          </a:p>
          <a:p>
            <a:pPr marL="1599565" lvl="1" indent="-685800">
              <a:buFont typeface="Courier New" panose="02070309020205020404" pitchFamily="49" charset="0"/>
              <a:buChar char="o"/>
            </a:pPr>
            <a:r>
              <a:rPr lang="en-US" sz="4600" dirty="0">
                <a:cs typeface="Calibri"/>
              </a:rPr>
              <a:t>Additional CVRP Consumer Survey questions</a:t>
            </a:r>
          </a:p>
          <a:p>
            <a:pPr marL="913765" lvl="1" indent="0">
              <a:buNone/>
            </a:pPr>
            <a:endParaRPr lang="en-US" dirty="0">
              <a:cs typeface="Calibri"/>
            </a:endParaRPr>
          </a:p>
          <a:p>
            <a:pPr marL="456565" indent="-456565"/>
            <a:r>
              <a:rPr lang="en-US" sz="5200" dirty="0">
                <a:cs typeface="Calibri"/>
              </a:rPr>
              <a:t>Interviews with CBOs </a:t>
            </a:r>
          </a:p>
          <a:p>
            <a:pPr marL="1599565" lvl="1" indent="-685800">
              <a:buFont typeface="Courier New" panose="02070309020205020404" pitchFamily="49" charset="0"/>
              <a:buChar char="o"/>
            </a:pPr>
            <a:r>
              <a:rPr lang="en-US" sz="4600" dirty="0">
                <a:cs typeface="Calibri"/>
              </a:rPr>
              <a:t>Understand CBO informational needs</a:t>
            </a:r>
          </a:p>
          <a:p>
            <a:pPr marL="1599565" lvl="1" indent="-685800">
              <a:buFont typeface="Courier New" panose="02070309020205020404" pitchFamily="49" charset="0"/>
              <a:buChar char="o"/>
            </a:pPr>
            <a:r>
              <a:rPr lang="en-US" sz="4600" dirty="0">
                <a:cs typeface="Calibri"/>
              </a:rPr>
              <a:t>Ask what we could improve – communication, support, informational materials, etc.</a:t>
            </a:r>
          </a:p>
          <a:p>
            <a:pPr marL="1599565" lvl="1" indent="-685800">
              <a:buFont typeface="Courier New" panose="02070309020205020404" pitchFamily="49" charset="0"/>
              <a:buChar char="o"/>
            </a:pPr>
            <a:r>
              <a:rPr lang="en-US" sz="4600" dirty="0">
                <a:cs typeface="Calibri"/>
              </a:rPr>
              <a:t>Review methods for community engagement</a:t>
            </a:r>
          </a:p>
          <a:p>
            <a:pPr marL="1599565" lvl="1" indent="-685800">
              <a:buFont typeface="Courier New" panose="02070309020205020404" pitchFamily="49" charset="0"/>
              <a:buChar char="o"/>
            </a:pPr>
            <a:r>
              <a:rPr lang="en-US" sz="4600" dirty="0">
                <a:cs typeface="Calibri"/>
              </a:rPr>
              <a:t>Explore means to measure efficacy of engagement</a:t>
            </a:r>
          </a:p>
        </p:txBody>
      </p:sp>
      <p:sp>
        <p:nvSpPr>
          <p:cNvPr id="3" name="Text Placeholder 2">
            <a:extLst>
              <a:ext uri="{FF2B5EF4-FFF2-40B4-BE49-F238E27FC236}">
                <a16:creationId xmlns:a16="http://schemas.microsoft.com/office/drawing/2014/main" id="{71B46B52-ACE0-46A7-8D62-0654FDB874AB}"/>
              </a:ext>
            </a:extLst>
          </p:cNvPr>
          <p:cNvSpPr>
            <a:spLocks noGrp="1"/>
          </p:cNvSpPr>
          <p:nvPr>
            <p:ph type="body" sz="quarter" idx="61"/>
          </p:nvPr>
        </p:nvSpPr>
        <p:spPr/>
        <p:txBody>
          <a:bodyPr/>
          <a:lstStyle/>
          <a:p>
            <a:r>
              <a:rPr lang="en-US"/>
              <a:t>Future Studies</a:t>
            </a:r>
          </a:p>
        </p:txBody>
      </p:sp>
      <p:sp>
        <p:nvSpPr>
          <p:cNvPr id="4" name="Slide Number Placeholder 3">
            <a:extLst>
              <a:ext uri="{FF2B5EF4-FFF2-40B4-BE49-F238E27FC236}">
                <a16:creationId xmlns:a16="http://schemas.microsoft.com/office/drawing/2014/main" id="{684AE7F8-365A-4DDA-95F1-1065AFC5AC27}"/>
              </a:ext>
            </a:extLst>
          </p:cNvPr>
          <p:cNvSpPr>
            <a:spLocks noGrp="1"/>
          </p:cNvSpPr>
          <p:nvPr>
            <p:ph type="sldNum" sz="quarter" idx="4"/>
          </p:nvPr>
        </p:nvSpPr>
        <p:spPr/>
        <p:txBody>
          <a:bodyPr/>
          <a:lstStyle/>
          <a:p>
            <a:fld id="{DB8F626C-CEBF-614D-89D9-D0BEA80BC35B}" type="slidenum">
              <a:rPr lang="en-US" smtClean="0"/>
              <a:pPr/>
              <a:t>12</a:t>
            </a:fld>
            <a:endParaRPr lang="en-US"/>
          </a:p>
        </p:txBody>
      </p:sp>
    </p:spTree>
    <p:extLst>
      <p:ext uri="{BB962C8B-B14F-4D97-AF65-F5344CB8AC3E}">
        <p14:creationId xmlns:p14="http://schemas.microsoft.com/office/powerpoint/2010/main" val="40133568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C8D9C7-A0CA-DFE1-74B7-AA4FBA426B4A}"/>
              </a:ext>
            </a:extLst>
          </p:cNvPr>
          <p:cNvSpPr>
            <a:spLocks noGrp="1"/>
          </p:cNvSpPr>
          <p:nvPr>
            <p:ph type="body" sz="quarter" idx="62"/>
          </p:nvPr>
        </p:nvSpPr>
        <p:spPr/>
        <p:txBody>
          <a:bodyPr>
            <a:normAutofit/>
          </a:bodyPr>
          <a:lstStyle/>
          <a:p>
            <a:r>
              <a:rPr lang="en-US" sz="4000" dirty="0"/>
              <a:t>CVRP CBOs will continue to increase focus in priority communities:</a:t>
            </a:r>
          </a:p>
          <a:p>
            <a:pPr marL="1485672" lvl="2" indent="-571500">
              <a:lnSpc>
                <a:spcPct val="110000"/>
              </a:lnSpc>
              <a:spcBef>
                <a:spcPts val="2000"/>
              </a:spcBef>
              <a:buFont typeface="Courier New" panose="02070309020205020404" pitchFamily="49" charset="0"/>
              <a:buChar char="o"/>
            </a:pPr>
            <a:r>
              <a:rPr lang="en-US" sz="3600" dirty="0"/>
              <a:t>Working with tribal communities to coordinate outreach and test drives</a:t>
            </a:r>
          </a:p>
          <a:p>
            <a:pPr marL="1485672" lvl="2" indent="-571500">
              <a:lnSpc>
                <a:spcPct val="120000"/>
              </a:lnSpc>
              <a:spcBef>
                <a:spcPts val="2000"/>
              </a:spcBef>
              <a:buFont typeface="Courier New" panose="02070309020205020404" pitchFamily="49" charset="0"/>
              <a:buChar char="o"/>
            </a:pPr>
            <a:r>
              <a:rPr lang="en-US" sz="3600" dirty="0"/>
              <a:t>Outreach to the African-American community</a:t>
            </a:r>
          </a:p>
          <a:p>
            <a:pPr lvl="2">
              <a:lnSpc>
                <a:spcPct val="100000"/>
              </a:lnSpc>
              <a:buFont typeface="Wingdings" panose="05000000000000000000" pitchFamily="2" charset="2"/>
              <a:buChar char="§"/>
            </a:pPr>
            <a:r>
              <a:rPr lang="en-US" sz="3600" dirty="0"/>
              <a:t>Partnership with Pryor Consulting (Black-woman-owned business)</a:t>
            </a:r>
          </a:p>
          <a:p>
            <a:pPr marL="1485672" lvl="2" indent="-571500">
              <a:lnSpc>
                <a:spcPct val="110000"/>
              </a:lnSpc>
              <a:spcBef>
                <a:spcPts val="2000"/>
              </a:spcBef>
              <a:buFont typeface="Courier New" panose="02070309020205020404" pitchFamily="49" charset="0"/>
              <a:buChar char="o"/>
            </a:pPr>
            <a:r>
              <a:rPr lang="en-US" sz="3600" dirty="0"/>
              <a:t>Upcoming Community Partners (July 2022)</a:t>
            </a:r>
          </a:p>
          <a:p>
            <a:pPr lvl="2">
              <a:lnSpc>
                <a:spcPct val="110000"/>
              </a:lnSpc>
              <a:buFont typeface="Wingdings" panose="05000000000000000000" pitchFamily="2" charset="2"/>
              <a:buChar char="§"/>
            </a:pPr>
            <a:r>
              <a:rPr lang="en-US" sz="3600" dirty="0"/>
              <a:t>Community Housing Development Corporation (Richmond/Bay Area)</a:t>
            </a:r>
          </a:p>
          <a:p>
            <a:pPr lvl="2">
              <a:lnSpc>
                <a:spcPct val="110000"/>
              </a:lnSpc>
              <a:buFont typeface="Wingdings" panose="05000000000000000000" pitchFamily="2" charset="2"/>
              <a:buChar char="§"/>
            </a:pPr>
            <a:r>
              <a:rPr lang="en-US" sz="3600" dirty="0"/>
              <a:t>California Interfaith Power and Light (statewide with a focus on Los Angeles, Riverside and San Bernardino Counties)</a:t>
            </a:r>
          </a:p>
        </p:txBody>
      </p:sp>
      <p:sp>
        <p:nvSpPr>
          <p:cNvPr id="3" name="Text Placeholder 2">
            <a:extLst>
              <a:ext uri="{FF2B5EF4-FFF2-40B4-BE49-F238E27FC236}">
                <a16:creationId xmlns:a16="http://schemas.microsoft.com/office/drawing/2014/main" id="{3046980C-32F4-E8BD-5D0E-1CF4CFD4FB4D}"/>
              </a:ext>
            </a:extLst>
          </p:cNvPr>
          <p:cNvSpPr>
            <a:spLocks noGrp="1"/>
          </p:cNvSpPr>
          <p:nvPr>
            <p:ph type="body" sz="quarter" idx="61"/>
          </p:nvPr>
        </p:nvSpPr>
        <p:spPr/>
        <p:txBody>
          <a:bodyPr>
            <a:normAutofit/>
          </a:bodyPr>
          <a:lstStyle/>
          <a:p>
            <a:r>
              <a:rPr lang="en-US"/>
              <a:t>Upcoming Community Partner Network Efforts</a:t>
            </a:r>
          </a:p>
        </p:txBody>
      </p:sp>
      <p:sp>
        <p:nvSpPr>
          <p:cNvPr id="4" name="Slide Number Placeholder 3">
            <a:extLst>
              <a:ext uri="{FF2B5EF4-FFF2-40B4-BE49-F238E27FC236}">
                <a16:creationId xmlns:a16="http://schemas.microsoft.com/office/drawing/2014/main" id="{B48CF8D9-AB3B-680F-5614-AC1CE5096A67}"/>
              </a:ext>
            </a:extLst>
          </p:cNvPr>
          <p:cNvSpPr>
            <a:spLocks noGrp="1"/>
          </p:cNvSpPr>
          <p:nvPr>
            <p:ph type="sldNum" sz="quarter" idx="4"/>
          </p:nvPr>
        </p:nvSpPr>
        <p:spPr/>
        <p:txBody>
          <a:bodyPr/>
          <a:lstStyle/>
          <a:p>
            <a:fld id="{DB8F626C-CEBF-614D-89D9-D0BEA80BC35B}" type="slidenum">
              <a:rPr lang="en-US" smtClean="0"/>
              <a:pPr/>
              <a:t>13</a:t>
            </a:fld>
            <a:endParaRPr lang="en-US"/>
          </a:p>
        </p:txBody>
      </p:sp>
    </p:spTree>
    <p:extLst>
      <p:ext uri="{BB962C8B-B14F-4D97-AF65-F5344CB8AC3E}">
        <p14:creationId xmlns:p14="http://schemas.microsoft.com/office/powerpoint/2010/main" val="10670238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04B72-64D5-D045-E7DB-02DD9C671DE0}"/>
              </a:ext>
            </a:extLst>
          </p:cNvPr>
          <p:cNvSpPr>
            <a:spLocks noGrp="1"/>
          </p:cNvSpPr>
          <p:nvPr>
            <p:ph type="body" sz="quarter" idx="62"/>
          </p:nvPr>
        </p:nvSpPr>
        <p:spPr/>
        <p:txBody>
          <a:bodyPr>
            <a:normAutofit lnSpcReduction="10000"/>
          </a:bodyPr>
          <a:lstStyle/>
          <a:p>
            <a:pPr marL="456565" indent="-456565"/>
            <a:r>
              <a:rPr lang="en-US" sz="4000" dirty="0"/>
              <a:t>Trusted Community members</a:t>
            </a:r>
          </a:p>
          <a:p>
            <a:pPr lvl="1">
              <a:buFont typeface="Courier New" panose="02070309020205020404" pitchFamily="49" charset="0"/>
              <a:buChar char="o"/>
            </a:pPr>
            <a:r>
              <a:rPr lang="en-US" sz="3600" dirty="0"/>
              <a:t>Knowledge of community priorities and challenges</a:t>
            </a:r>
          </a:p>
          <a:p>
            <a:pPr marL="456565" indent="-456565"/>
            <a:r>
              <a:rPr lang="en-US" sz="4000" dirty="0">
                <a:cs typeface="Calibri"/>
              </a:rPr>
              <a:t>Provide a wide-variety of important services</a:t>
            </a:r>
          </a:p>
          <a:p>
            <a:pPr lvl="1">
              <a:lnSpc>
                <a:spcPct val="100000"/>
              </a:lnSpc>
              <a:buFont typeface="Courier New" panose="02070309020205020404" pitchFamily="49" charset="0"/>
              <a:buChar char="o"/>
            </a:pPr>
            <a:r>
              <a:rPr lang="en-US" sz="3600" dirty="0"/>
              <a:t>Financial literacy</a:t>
            </a:r>
          </a:p>
          <a:p>
            <a:pPr lvl="1">
              <a:lnSpc>
                <a:spcPct val="100000"/>
              </a:lnSpc>
              <a:buFont typeface="Courier New" panose="02070309020205020404" pitchFamily="49" charset="0"/>
              <a:buChar char="o"/>
            </a:pPr>
            <a:r>
              <a:rPr lang="en-US" sz="3600" dirty="0"/>
              <a:t>Education</a:t>
            </a:r>
          </a:p>
          <a:p>
            <a:pPr lvl="1">
              <a:lnSpc>
                <a:spcPct val="100000"/>
              </a:lnSpc>
              <a:buFont typeface="Courier New" panose="02070309020205020404" pitchFamily="49" charset="0"/>
              <a:buChar char="o"/>
            </a:pPr>
            <a:r>
              <a:rPr lang="en-US" sz="3600" dirty="0"/>
              <a:t>Weatherization services</a:t>
            </a:r>
          </a:p>
          <a:p>
            <a:pPr lvl="1">
              <a:lnSpc>
                <a:spcPct val="100000"/>
              </a:lnSpc>
              <a:buFont typeface="Courier New" panose="02070309020205020404" pitchFamily="49" charset="0"/>
              <a:buChar char="o"/>
            </a:pPr>
            <a:r>
              <a:rPr lang="en-US" sz="3600" dirty="0"/>
              <a:t>Job training</a:t>
            </a:r>
          </a:p>
          <a:p>
            <a:pPr lvl="1">
              <a:lnSpc>
                <a:spcPct val="100000"/>
              </a:lnSpc>
              <a:buFont typeface="Courier New" panose="02070309020205020404" pitchFamily="49" charset="0"/>
              <a:buChar char="o"/>
            </a:pPr>
            <a:r>
              <a:rPr lang="en-US" sz="3600" dirty="0"/>
              <a:t>Health advocacy</a:t>
            </a:r>
          </a:p>
          <a:p>
            <a:pPr marL="456565" indent="-456565">
              <a:lnSpc>
                <a:spcPct val="100000"/>
              </a:lnSpc>
            </a:pPr>
            <a:r>
              <a:rPr lang="en-US" sz="4000" dirty="0"/>
              <a:t>CBOs are the foundation of the CVRP Community Partner Network</a:t>
            </a:r>
          </a:p>
          <a:p>
            <a:pPr lvl="1">
              <a:lnSpc>
                <a:spcPct val="110000"/>
              </a:lnSpc>
              <a:buFont typeface="Courier New" panose="02070309020205020404" pitchFamily="49" charset="0"/>
              <a:buChar char="o"/>
            </a:pPr>
            <a:r>
              <a:rPr lang="en-US" sz="3600" dirty="0"/>
              <a:t>Statewide coverage, located in Disadvantaged Communities</a:t>
            </a:r>
          </a:p>
        </p:txBody>
      </p:sp>
      <p:sp>
        <p:nvSpPr>
          <p:cNvPr id="3" name="Text Placeholder 2">
            <a:extLst>
              <a:ext uri="{FF2B5EF4-FFF2-40B4-BE49-F238E27FC236}">
                <a16:creationId xmlns:a16="http://schemas.microsoft.com/office/drawing/2014/main" id="{B0B594B9-5017-9FB5-D1EB-D3C256E85FE7}"/>
              </a:ext>
            </a:extLst>
          </p:cNvPr>
          <p:cNvSpPr>
            <a:spLocks noGrp="1"/>
          </p:cNvSpPr>
          <p:nvPr>
            <p:ph type="body" sz="quarter" idx="61"/>
          </p:nvPr>
        </p:nvSpPr>
        <p:spPr/>
        <p:txBody>
          <a:bodyPr/>
          <a:lstStyle/>
          <a:p>
            <a:r>
              <a:rPr lang="en-US" dirty="0">
                <a:cs typeface="Calibri"/>
              </a:rPr>
              <a:t>Community-Based Organizations (CBOs)</a:t>
            </a:r>
            <a:endParaRPr lang="en-US" dirty="0"/>
          </a:p>
        </p:txBody>
      </p:sp>
      <p:sp>
        <p:nvSpPr>
          <p:cNvPr id="4" name="Slide Number Placeholder 3">
            <a:extLst>
              <a:ext uri="{FF2B5EF4-FFF2-40B4-BE49-F238E27FC236}">
                <a16:creationId xmlns:a16="http://schemas.microsoft.com/office/drawing/2014/main" id="{A91DCEDC-26B6-6EFB-2BD0-828521716645}"/>
              </a:ext>
            </a:extLst>
          </p:cNvPr>
          <p:cNvSpPr>
            <a:spLocks noGrp="1"/>
          </p:cNvSpPr>
          <p:nvPr>
            <p:ph type="sldNum" sz="quarter" idx="4"/>
          </p:nvPr>
        </p:nvSpPr>
        <p:spPr/>
        <p:txBody>
          <a:bodyPr/>
          <a:lstStyle/>
          <a:p>
            <a:fld id="{DB8F626C-CEBF-614D-89D9-D0BEA80BC35B}" type="slidenum">
              <a:rPr lang="en-US" smtClean="0"/>
              <a:pPr/>
              <a:t>2</a:t>
            </a:fld>
            <a:endParaRPr lang="en-US"/>
          </a:p>
        </p:txBody>
      </p:sp>
    </p:spTree>
    <p:extLst>
      <p:ext uri="{BB962C8B-B14F-4D97-AF65-F5344CB8AC3E}">
        <p14:creationId xmlns:p14="http://schemas.microsoft.com/office/powerpoint/2010/main" val="12921279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151468-0341-B34C-7435-39FEC3BA7EB0}"/>
              </a:ext>
            </a:extLst>
          </p:cNvPr>
          <p:cNvSpPr>
            <a:spLocks noGrp="1"/>
          </p:cNvSpPr>
          <p:nvPr>
            <p:ph type="body" sz="quarter" idx="62"/>
          </p:nvPr>
        </p:nvSpPr>
        <p:spPr>
          <a:xfrm>
            <a:off x="2665941" y="2642614"/>
            <a:ext cx="19845867" cy="10502872"/>
          </a:xfrm>
        </p:spPr>
        <p:txBody>
          <a:bodyPr>
            <a:normAutofit fontScale="92500" lnSpcReduction="20000"/>
          </a:bodyPr>
          <a:lstStyle/>
          <a:p>
            <a:pPr marL="914171" lvl="1" indent="0">
              <a:buNone/>
            </a:pPr>
            <a:r>
              <a:rPr lang="en-US" sz="4300" dirty="0"/>
              <a:t>Central California Asthma Collaborative (7 CBOs throughout Central California)</a:t>
            </a:r>
          </a:p>
          <a:p>
            <a:pPr marL="914171" lvl="1" indent="0">
              <a:buNone/>
            </a:pPr>
            <a:endParaRPr lang="en-US" sz="4300" dirty="0"/>
          </a:p>
          <a:p>
            <a:pPr marL="914171" lvl="1" indent="0">
              <a:buNone/>
            </a:pPr>
            <a:r>
              <a:rPr lang="en-US" sz="4300" dirty="0"/>
              <a:t>Metropolitan Area Advisory Committee (San Diego and Imperial County)</a:t>
            </a:r>
          </a:p>
          <a:p>
            <a:pPr marL="914171" lvl="1" indent="0">
              <a:buNone/>
            </a:pPr>
            <a:endParaRPr lang="en-US" sz="4300" dirty="0"/>
          </a:p>
          <a:p>
            <a:pPr marL="914171" lvl="1" indent="0">
              <a:buNone/>
            </a:pPr>
            <a:r>
              <a:rPr lang="en-US" sz="4300" dirty="0"/>
              <a:t>Liberty Hill Foundation (Los Angeles)</a:t>
            </a:r>
          </a:p>
          <a:p>
            <a:pPr marL="914171" lvl="1" indent="0">
              <a:buNone/>
            </a:pPr>
            <a:endParaRPr lang="en-US" sz="4300" dirty="0"/>
          </a:p>
          <a:p>
            <a:pPr marL="914171" lvl="1" indent="0">
              <a:buNone/>
            </a:pPr>
            <a:r>
              <a:rPr lang="en-US" sz="4300" dirty="0"/>
              <a:t>Community Resource Project (Sacramento, Yolo County)</a:t>
            </a:r>
          </a:p>
          <a:p>
            <a:pPr marL="914171" lvl="1" indent="0">
              <a:buNone/>
            </a:pPr>
            <a:endParaRPr lang="en-US" sz="4300" dirty="0"/>
          </a:p>
          <a:p>
            <a:pPr marL="914171" lvl="1" indent="0">
              <a:buNone/>
            </a:pPr>
            <a:r>
              <a:rPr lang="en-US" sz="4300" dirty="0"/>
              <a:t>Reach Out (Upland, Jurupa Valley, and Yucca Valley)</a:t>
            </a:r>
          </a:p>
          <a:p>
            <a:pPr marL="914171" lvl="1" indent="0">
              <a:buNone/>
            </a:pPr>
            <a:endParaRPr lang="en-US" sz="4300" dirty="0"/>
          </a:p>
          <a:p>
            <a:pPr marL="914171" lvl="1" indent="0">
              <a:buNone/>
            </a:pPr>
            <a:r>
              <a:rPr lang="en-US" sz="4300" dirty="0"/>
              <a:t>Groundwork San Diego (San Diego County)</a:t>
            </a:r>
          </a:p>
          <a:p>
            <a:pPr marL="914171" lvl="1" indent="0">
              <a:buNone/>
            </a:pPr>
            <a:endParaRPr lang="en-US" sz="4300" dirty="0"/>
          </a:p>
          <a:p>
            <a:pPr marL="914171" lvl="1" indent="0">
              <a:buNone/>
            </a:pPr>
            <a:r>
              <a:rPr lang="en-US" sz="4300" dirty="0" err="1"/>
              <a:t>Comite</a:t>
            </a:r>
            <a:r>
              <a:rPr lang="en-US" sz="4300" dirty="0"/>
              <a:t> Civico del Valle (Imperial County)</a:t>
            </a:r>
          </a:p>
          <a:p>
            <a:pPr marL="914171" lvl="1" indent="0">
              <a:buNone/>
            </a:pPr>
            <a:endParaRPr lang="en-US" sz="3500" dirty="0"/>
          </a:p>
        </p:txBody>
      </p:sp>
      <p:sp>
        <p:nvSpPr>
          <p:cNvPr id="3" name="Text Placeholder 2">
            <a:extLst>
              <a:ext uri="{FF2B5EF4-FFF2-40B4-BE49-F238E27FC236}">
                <a16:creationId xmlns:a16="http://schemas.microsoft.com/office/drawing/2014/main" id="{13D562C4-60B7-B8A0-327C-ADB317E60F13}"/>
              </a:ext>
            </a:extLst>
          </p:cNvPr>
          <p:cNvSpPr>
            <a:spLocks noGrp="1"/>
          </p:cNvSpPr>
          <p:nvPr>
            <p:ph type="body" sz="quarter" idx="61"/>
          </p:nvPr>
        </p:nvSpPr>
        <p:spPr/>
        <p:txBody>
          <a:bodyPr/>
          <a:lstStyle/>
          <a:p>
            <a:r>
              <a:rPr lang="en-US"/>
              <a:t>CVRP Community Partner Network: CBOs </a:t>
            </a:r>
          </a:p>
        </p:txBody>
      </p:sp>
      <p:sp>
        <p:nvSpPr>
          <p:cNvPr id="4" name="Slide Number Placeholder 3">
            <a:extLst>
              <a:ext uri="{FF2B5EF4-FFF2-40B4-BE49-F238E27FC236}">
                <a16:creationId xmlns:a16="http://schemas.microsoft.com/office/drawing/2014/main" id="{DC78B339-14F8-C3DE-6EC9-D43FB3BF5D79}"/>
              </a:ext>
            </a:extLst>
          </p:cNvPr>
          <p:cNvSpPr>
            <a:spLocks noGrp="1"/>
          </p:cNvSpPr>
          <p:nvPr>
            <p:ph type="sldNum" sz="quarter" idx="4"/>
          </p:nvPr>
        </p:nvSpPr>
        <p:spPr/>
        <p:txBody>
          <a:bodyPr/>
          <a:lstStyle/>
          <a:p>
            <a:fld id="{DB8F626C-CEBF-614D-89D9-D0BEA80BC35B}" type="slidenum">
              <a:rPr lang="en-US" smtClean="0"/>
              <a:pPr/>
              <a:t>3</a:t>
            </a:fld>
            <a:endParaRPr lang="en-US"/>
          </a:p>
        </p:txBody>
      </p:sp>
      <p:pic>
        <p:nvPicPr>
          <p:cNvPr id="5" name="Picture 4">
            <a:extLst>
              <a:ext uri="{FF2B5EF4-FFF2-40B4-BE49-F238E27FC236}">
                <a16:creationId xmlns:a16="http://schemas.microsoft.com/office/drawing/2014/main" id="{5EF2AED4-018C-BB98-F8CA-CE21338E7A3C}"/>
              </a:ext>
            </a:extLst>
          </p:cNvPr>
          <p:cNvPicPr>
            <a:picLocks noChangeAspect="1"/>
          </p:cNvPicPr>
          <p:nvPr/>
        </p:nvPicPr>
        <p:blipFill>
          <a:blip r:embed="rId3"/>
          <a:stretch>
            <a:fillRect/>
          </a:stretch>
        </p:blipFill>
        <p:spPr>
          <a:xfrm>
            <a:off x="1644748" y="3888014"/>
            <a:ext cx="1639875" cy="797130"/>
          </a:xfrm>
          <a:prstGeom prst="rect">
            <a:avLst/>
          </a:prstGeom>
        </p:spPr>
      </p:pic>
      <p:pic>
        <p:nvPicPr>
          <p:cNvPr id="6" name="Picture 5">
            <a:extLst>
              <a:ext uri="{FF2B5EF4-FFF2-40B4-BE49-F238E27FC236}">
                <a16:creationId xmlns:a16="http://schemas.microsoft.com/office/drawing/2014/main" id="{9FA694D9-5643-3CFB-E9CC-09AFBC4DF8D7}"/>
              </a:ext>
            </a:extLst>
          </p:cNvPr>
          <p:cNvPicPr>
            <a:picLocks noChangeAspect="1"/>
          </p:cNvPicPr>
          <p:nvPr/>
        </p:nvPicPr>
        <p:blipFill>
          <a:blip r:embed="rId4"/>
          <a:stretch>
            <a:fillRect/>
          </a:stretch>
        </p:blipFill>
        <p:spPr>
          <a:xfrm>
            <a:off x="830419" y="4899501"/>
            <a:ext cx="2599508" cy="849172"/>
          </a:xfrm>
          <a:prstGeom prst="rect">
            <a:avLst/>
          </a:prstGeom>
        </p:spPr>
      </p:pic>
      <p:pic>
        <p:nvPicPr>
          <p:cNvPr id="8" name="Picture 7">
            <a:extLst>
              <a:ext uri="{FF2B5EF4-FFF2-40B4-BE49-F238E27FC236}">
                <a16:creationId xmlns:a16="http://schemas.microsoft.com/office/drawing/2014/main" id="{D49FF985-4261-809A-A6BC-7E5B326BFC11}"/>
              </a:ext>
            </a:extLst>
          </p:cNvPr>
          <p:cNvPicPr>
            <a:picLocks noChangeAspect="1"/>
          </p:cNvPicPr>
          <p:nvPr/>
        </p:nvPicPr>
        <p:blipFill>
          <a:blip r:embed="rId5"/>
          <a:stretch>
            <a:fillRect/>
          </a:stretch>
        </p:blipFill>
        <p:spPr>
          <a:xfrm>
            <a:off x="875553" y="6160238"/>
            <a:ext cx="2599508" cy="536407"/>
          </a:xfrm>
          <a:prstGeom prst="rect">
            <a:avLst/>
          </a:prstGeom>
        </p:spPr>
      </p:pic>
      <p:pic>
        <p:nvPicPr>
          <p:cNvPr id="9" name="Picture 8">
            <a:extLst>
              <a:ext uri="{FF2B5EF4-FFF2-40B4-BE49-F238E27FC236}">
                <a16:creationId xmlns:a16="http://schemas.microsoft.com/office/drawing/2014/main" id="{F4229189-D3FC-9F51-4DA9-59C5B3375938}"/>
              </a:ext>
            </a:extLst>
          </p:cNvPr>
          <p:cNvPicPr>
            <a:picLocks noChangeAspect="1"/>
          </p:cNvPicPr>
          <p:nvPr/>
        </p:nvPicPr>
        <p:blipFill>
          <a:blip r:embed="rId6"/>
          <a:stretch>
            <a:fillRect/>
          </a:stretch>
        </p:blipFill>
        <p:spPr>
          <a:xfrm>
            <a:off x="256622" y="7287558"/>
            <a:ext cx="3218439" cy="536407"/>
          </a:xfrm>
          <a:prstGeom prst="rect">
            <a:avLst/>
          </a:prstGeom>
        </p:spPr>
      </p:pic>
      <p:pic>
        <p:nvPicPr>
          <p:cNvPr id="10" name="Picture 9">
            <a:extLst>
              <a:ext uri="{FF2B5EF4-FFF2-40B4-BE49-F238E27FC236}">
                <a16:creationId xmlns:a16="http://schemas.microsoft.com/office/drawing/2014/main" id="{F77C98E2-651D-8581-DFC1-1E00013818B7}"/>
              </a:ext>
            </a:extLst>
          </p:cNvPr>
          <p:cNvPicPr>
            <a:picLocks noChangeAspect="1"/>
          </p:cNvPicPr>
          <p:nvPr/>
        </p:nvPicPr>
        <p:blipFill>
          <a:blip r:embed="rId7"/>
          <a:stretch>
            <a:fillRect/>
          </a:stretch>
        </p:blipFill>
        <p:spPr>
          <a:xfrm>
            <a:off x="596833" y="8213437"/>
            <a:ext cx="2687790" cy="836297"/>
          </a:xfrm>
          <a:prstGeom prst="rect">
            <a:avLst/>
          </a:prstGeom>
        </p:spPr>
      </p:pic>
      <p:pic>
        <p:nvPicPr>
          <p:cNvPr id="11" name="Picture 10">
            <a:extLst>
              <a:ext uri="{FF2B5EF4-FFF2-40B4-BE49-F238E27FC236}">
                <a16:creationId xmlns:a16="http://schemas.microsoft.com/office/drawing/2014/main" id="{9FFE05BE-1F81-712F-5881-E71E444B6F3B}"/>
              </a:ext>
            </a:extLst>
          </p:cNvPr>
          <p:cNvPicPr>
            <a:picLocks noChangeAspect="1"/>
          </p:cNvPicPr>
          <p:nvPr/>
        </p:nvPicPr>
        <p:blipFill rotWithShape="1">
          <a:blip r:embed="rId8"/>
          <a:srcRect r="68536"/>
          <a:stretch/>
        </p:blipFill>
        <p:spPr>
          <a:xfrm>
            <a:off x="2264190" y="9195403"/>
            <a:ext cx="1082160" cy="1179177"/>
          </a:xfrm>
          <a:prstGeom prst="rect">
            <a:avLst/>
          </a:prstGeom>
        </p:spPr>
      </p:pic>
      <p:pic>
        <p:nvPicPr>
          <p:cNvPr id="12" name="Picture 11">
            <a:extLst>
              <a:ext uri="{FF2B5EF4-FFF2-40B4-BE49-F238E27FC236}">
                <a16:creationId xmlns:a16="http://schemas.microsoft.com/office/drawing/2014/main" id="{909F28A9-F971-CCDF-A5C8-F666E0D893FB}"/>
              </a:ext>
            </a:extLst>
          </p:cNvPr>
          <p:cNvPicPr>
            <a:picLocks noChangeAspect="1"/>
          </p:cNvPicPr>
          <p:nvPr/>
        </p:nvPicPr>
        <p:blipFill>
          <a:blip r:embed="rId9"/>
          <a:stretch>
            <a:fillRect/>
          </a:stretch>
        </p:blipFill>
        <p:spPr>
          <a:xfrm>
            <a:off x="2213880" y="10436573"/>
            <a:ext cx="1182780" cy="1015648"/>
          </a:xfrm>
          <a:prstGeom prst="rect">
            <a:avLst/>
          </a:prstGeom>
        </p:spPr>
      </p:pic>
    </p:spTree>
    <p:extLst>
      <p:ext uri="{BB962C8B-B14F-4D97-AF65-F5344CB8AC3E}">
        <p14:creationId xmlns:p14="http://schemas.microsoft.com/office/powerpoint/2010/main" val="35300819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A231-D9CF-D364-7086-BCF41B787EA7}"/>
              </a:ext>
            </a:extLst>
          </p:cNvPr>
          <p:cNvSpPr>
            <a:spLocks noGrp="1"/>
          </p:cNvSpPr>
          <p:nvPr>
            <p:ph type="body" sz="quarter" idx="62"/>
          </p:nvPr>
        </p:nvSpPr>
        <p:spPr>
          <a:xfrm>
            <a:off x="2207662" y="2923896"/>
            <a:ext cx="11649598" cy="9197250"/>
          </a:xfrm>
        </p:spPr>
        <p:txBody>
          <a:bodyPr>
            <a:normAutofit/>
          </a:bodyPr>
          <a:lstStyle/>
          <a:p>
            <a:r>
              <a:rPr lang="en-US" sz="4000" dirty="0">
                <a:ea typeface="Calibri Light"/>
                <a:cs typeface="Calibri"/>
              </a:rPr>
              <a:t>Community workshops</a:t>
            </a:r>
            <a:endParaRPr lang="en-US" sz="4000" dirty="0"/>
          </a:p>
          <a:p>
            <a:pPr marL="456565" indent="-456565"/>
            <a:r>
              <a:rPr lang="en-US" sz="4000" dirty="0">
                <a:ea typeface="Calibri Light"/>
                <a:cs typeface="Calibri"/>
              </a:rPr>
              <a:t>Test drives </a:t>
            </a:r>
          </a:p>
          <a:p>
            <a:pPr marL="456565" indent="-456565"/>
            <a:r>
              <a:rPr lang="en-US" sz="4000" dirty="0">
                <a:ea typeface="Calibri Light"/>
                <a:cs typeface="Calibri"/>
              </a:rPr>
              <a:t>Canvassing</a:t>
            </a:r>
          </a:p>
          <a:p>
            <a:pPr marL="456565" indent="-456565"/>
            <a:r>
              <a:rPr lang="en-US" sz="4000" dirty="0">
                <a:ea typeface="Calibri Light"/>
                <a:cs typeface="Calibri"/>
              </a:rPr>
              <a:t>Art contests</a:t>
            </a:r>
          </a:p>
          <a:p>
            <a:pPr marL="456565" indent="-456565"/>
            <a:r>
              <a:rPr lang="en-US" sz="4000" dirty="0">
                <a:ea typeface="Calibri Light"/>
                <a:cs typeface="Calibri"/>
              </a:rPr>
              <a:t>Digital marketing</a:t>
            </a:r>
          </a:p>
          <a:p>
            <a:pPr marL="456565" indent="-456565"/>
            <a:r>
              <a:rPr lang="en-US" sz="4000" dirty="0">
                <a:ea typeface="Calibri Light"/>
                <a:cs typeface="Calibri"/>
              </a:rPr>
              <a:t>One-on-one educational assistance on CVRP and other stackable incentives</a:t>
            </a:r>
          </a:p>
          <a:p>
            <a:pPr marL="456565" indent="-456565"/>
            <a:endParaRPr lang="en-US" dirty="0">
              <a:ea typeface="Calibri Light"/>
            </a:endParaRPr>
          </a:p>
        </p:txBody>
      </p:sp>
      <p:sp>
        <p:nvSpPr>
          <p:cNvPr id="3" name="Text Placeholder 2">
            <a:extLst>
              <a:ext uri="{FF2B5EF4-FFF2-40B4-BE49-F238E27FC236}">
                <a16:creationId xmlns:a16="http://schemas.microsoft.com/office/drawing/2014/main" id="{6C1D382D-FF24-3122-276D-6963B83E7E33}"/>
              </a:ext>
            </a:extLst>
          </p:cNvPr>
          <p:cNvSpPr>
            <a:spLocks noGrp="1"/>
          </p:cNvSpPr>
          <p:nvPr>
            <p:ph type="body" sz="quarter" idx="61"/>
          </p:nvPr>
        </p:nvSpPr>
        <p:spPr>
          <a:xfrm>
            <a:off x="1191834" y="583808"/>
            <a:ext cx="21529525" cy="1639231"/>
          </a:xfrm>
        </p:spPr>
        <p:txBody>
          <a:bodyPr/>
          <a:lstStyle/>
          <a:p>
            <a:r>
              <a:rPr lang="en-US" dirty="0">
                <a:cs typeface="Calibri"/>
              </a:rPr>
              <a:t>CBO Activities</a:t>
            </a:r>
          </a:p>
        </p:txBody>
      </p:sp>
      <p:sp>
        <p:nvSpPr>
          <p:cNvPr id="4" name="Slide Number Placeholder 3">
            <a:extLst>
              <a:ext uri="{FF2B5EF4-FFF2-40B4-BE49-F238E27FC236}">
                <a16:creationId xmlns:a16="http://schemas.microsoft.com/office/drawing/2014/main" id="{57656B03-4506-396E-DB4F-E45CB031EFF3}"/>
              </a:ext>
            </a:extLst>
          </p:cNvPr>
          <p:cNvSpPr>
            <a:spLocks noGrp="1"/>
          </p:cNvSpPr>
          <p:nvPr>
            <p:ph type="sldNum" sz="quarter" idx="4"/>
          </p:nvPr>
        </p:nvSpPr>
        <p:spPr/>
        <p:txBody>
          <a:bodyPr/>
          <a:lstStyle/>
          <a:p>
            <a:fld id="{DB8F626C-CEBF-614D-89D9-D0BEA80BC35B}" type="slidenum">
              <a:rPr lang="en-US" smtClean="0"/>
              <a:pPr/>
              <a:t>4</a:t>
            </a:fld>
            <a:endParaRPr lang="en-US"/>
          </a:p>
        </p:txBody>
      </p:sp>
      <p:pic>
        <p:nvPicPr>
          <p:cNvPr id="5" name="Picture 5">
            <a:extLst>
              <a:ext uri="{FF2B5EF4-FFF2-40B4-BE49-F238E27FC236}">
                <a16:creationId xmlns:a16="http://schemas.microsoft.com/office/drawing/2014/main" id="{D676EED5-3498-B2BE-10B3-D1DAB41722F2}"/>
              </a:ext>
            </a:extLst>
          </p:cNvPr>
          <p:cNvPicPr>
            <a:picLocks noChangeAspect="1"/>
          </p:cNvPicPr>
          <p:nvPr/>
        </p:nvPicPr>
        <p:blipFill>
          <a:blip r:embed="rId3"/>
          <a:stretch>
            <a:fillRect/>
          </a:stretch>
        </p:blipFill>
        <p:spPr>
          <a:xfrm>
            <a:off x="15022021" y="2400767"/>
            <a:ext cx="7305723" cy="4884801"/>
          </a:xfrm>
          <a:prstGeom prst="rect">
            <a:avLst/>
          </a:prstGeom>
        </p:spPr>
      </p:pic>
      <p:pic>
        <p:nvPicPr>
          <p:cNvPr id="6" name="Picture 6">
            <a:extLst>
              <a:ext uri="{FF2B5EF4-FFF2-40B4-BE49-F238E27FC236}">
                <a16:creationId xmlns:a16="http://schemas.microsoft.com/office/drawing/2014/main" id="{D8311CAB-EE9A-D453-B2BB-D157D99A5D19}"/>
              </a:ext>
            </a:extLst>
          </p:cNvPr>
          <p:cNvPicPr>
            <a:picLocks noChangeAspect="1"/>
          </p:cNvPicPr>
          <p:nvPr/>
        </p:nvPicPr>
        <p:blipFill>
          <a:blip r:embed="rId4"/>
          <a:stretch>
            <a:fillRect/>
          </a:stretch>
        </p:blipFill>
        <p:spPr>
          <a:xfrm>
            <a:off x="15022020" y="7381258"/>
            <a:ext cx="7305724" cy="5480407"/>
          </a:xfrm>
          <a:prstGeom prst="rect">
            <a:avLst/>
          </a:prstGeom>
        </p:spPr>
      </p:pic>
    </p:spTree>
    <p:extLst>
      <p:ext uri="{BB962C8B-B14F-4D97-AF65-F5344CB8AC3E}">
        <p14:creationId xmlns:p14="http://schemas.microsoft.com/office/powerpoint/2010/main" val="7303956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F28BB-8C6F-4FA8-AD9D-C46A95C58FE7}"/>
              </a:ext>
            </a:extLst>
          </p:cNvPr>
          <p:cNvSpPr>
            <a:spLocks noGrp="1"/>
          </p:cNvSpPr>
          <p:nvPr>
            <p:ph type="body" sz="quarter" idx="62"/>
          </p:nvPr>
        </p:nvSpPr>
        <p:spPr>
          <a:xfrm>
            <a:off x="1371599" y="2726417"/>
            <a:ext cx="21820910" cy="4096871"/>
          </a:xfrm>
        </p:spPr>
        <p:txBody>
          <a:bodyPr>
            <a:normAutofit fontScale="85000" lnSpcReduction="20000"/>
          </a:bodyPr>
          <a:lstStyle/>
          <a:p>
            <a:r>
              <a:rPr lang="en-US" sz="4000" dirty="0"/>
              <a:t>373 recorded CBO activities between April 2019 – March 2022</a:t>
            </a:r>
          </a:p>
          <a:p>
            <a:r>
              <a:rPr lang="en-US" sz="4000" dirty="0"/>
              <a:t>7 direct CBO partners and 7 additional umbrella partners under Central California Asthma Collaborative</a:t>
            </a:r>
          </a:p>
          <a:p>
            <a:r>
              <a:rPr lang="en-US" sz="4000" dirty="0"/>
              <a:t>CBO strategic outreach activities:</a:t>
            </a:r>
          </a:p>
          <a:p>
            <a:pPr lvl="1"/>
            <a:r>
              <a:rPr lang="en-US" sz="4000" dirty="0"/>
              <a:t>In-person events: Community events, workshops, presentations and consultations</a:t>
            </a:r>
          </a:p>
          <a:p>
            <a:pPr lvl="1"/>
            <a:r>
              <a:rPr lang="en-US" sz="4000" dirty="0"/>
              <a:t>Distributed activities: Flyer distributions, newsletters, phone banking and social media posts</a:t>
            </a:r>
          </a:p>
        </p:txBody>
      </p:sp>
      <p:sp>
        <p:nvSpPr>
          <p:cNvPr id="3" name="Text Placeholder 2">
            <a:extLst>
              <a:ext uri="{FF2B5EF4-FFF2-40B4-BE49-F238E27FC236}">
                <a16:creationId xmlns:a16="http://schemas.microsoft.com/office/drawing/2014/main" id="{A54A5792-83AC-4D80-986E-774E9A3E623A}"/>
              </a:ext>
            </a:extLst>
          </p:cNvPr>
          <p:cNvSpPr>
            <a:spLocks noGrp="1"/>
          </p:cNvSpPr>
          <p:nvPr>
            <p:ph type="body" sz="quarter" idx="61"/>
          </p:nvPr>
        </p:nvSpPr>
        <p:spPr/>
        <p:txBody>
          <a:bodyPr/>
          <a:lstStyle/>
          <a:p>
            <a:r>
              <a:rPr lang="en-US"/>
              <a:t>CBO Activities Statewide</a:t>
            </a:r>
          </a:p>
        </p:txBody>
      </p:sp>
      <p:sp>
        <p:nvSpPr>
          <p:cNvPr id="4" name="Slide Number Placeholder 3">
            <a:extLst>
              <a:ext uri="{FF2B5EF4-FFF2-40B4-BE49-F238E27FC236}">
                <a16:creationId xmlns:a16="http://schemas.microsoft.com/office/drawing/2014/main" id="{7730CE5F-8493-462C-B828-C59774CAD328}"/>
              </a:ext>
            </a:extLst>
          </p:cNvPr>
          <p:cNvSpPr>
            <a:spLocks noGrp="1"/>
          </p:cNvSpPr>
          <p:nvPr>
            <p:ph type="sldNum" sz="quarter" idx="4"/>
          </p:nvPr>
        </p:nvSpPr>
        <p:spPr/>
        <p:txBody>
          <a:bodyPr/>
          <a:lstStyle/>
          <a:p>
            <a:fld id="{DB8F626C-CEBF-614D-89D9-D0BEA80BC35B}" type="slidenum">
              <a:rPr lang="en-US" smtClean="0"/>
              <a:pPr/>
              <a:t>5</a:t>
            </a:fld>
            <a:endParaRPr lang="en-US"/>
          </a:p>
        </p:txBody>
      </p:sp>
      <p:pic>
        <p:nvPicPr>
          <p:cNvPr id="8" name="Picture 7">
            <a:extLst>
              <a:ext uri="{FF2B5EF4-FFF2-40B4-BE49-F238E27FC236}">
                <a16:creationId xmlns:a16="http://schemas.microsoft.com/office/drawing/2014/main" id="{426241D4-36C0-7761-7675-DCD2B5340BBD}"/>
              </a:ext>
            </a:extLst>
          </p:cNvPr>
          <p:cNvPicPr>
            <a:picLocks noChangeAspect="1"/>
          </p:cNvPicPr>
          <p:nvPr/>
        </p:nvPicPr>
        <p:blipFill>
          <a:blip r:embed="rId3"/>
          <a:stretch>
            <a:fillRect/>
          </a:stretch>
        </p:blipFill>
        <p:spPr>
          <a:xfrm>
            <a:off x="2348231" y="6631696"/>
            <a:ext cx="19620863" cy="5737095"/>
          </a:xfrm>
          <a:prstGeom prst="rect">
            <a:avLst/>
          </a:prstGeom>
        </p:spPr>
      </p:pic>
    </p:spTree>
    <p:extLst>
      <p:ext uri="{BB962C8B-B14F-4D97-AF65-F5344CB8AC3E}">
        <p14:creationId xmlns:p14="http://schemas.microsoft.com/office/powerpoint/2010/main" val="35140459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6294AC-0965-122F-A60F-A98A928EE3FA}"/>
              </a:ext>
            </a:extLst>
          </p:cNvPr>
          <p:cNvSpPr>
            <a:spLocks noGrp="1"/>
          </p:cNvSpPr>
          <p:nvPr>
            <p:ph type="body" sz="quarter" idx="61"/>
          </p:nvPr>
        </p:nvSpPr>
        <p:spPr/>
        <p:txBody>
          <a:bodyPr/>
          <a:lstStyle/>
          <a:p>
            <a:r>
              <a:rPr lang="en-US" dirty="0"/>
              <a:t>CBO In Person &amp; Live Events</a:t>
            </a:r>
          </a:p>
        </p:txBody>
      </p:sp>
      <p:sp>
        <p:nvSpPr>
          <p:cNvPr id="4" name="Slide Number Placeholder 3">
            <a:extLst>
              <a:ext uri="{FF2B5EF4-FFF2-40B4-BE49-F238E27FC236}">
                <a16:creationId xmlns:a16="http://schemas.microsoft.com/office/drawing/2014/main" id="{2E25E43B-188E-E6F3-128A-BFA19A23C2FA}"/>
              </a:ext>
            </a:extLst>
          </p:cNvPr>
          <p:cNvSpPr>
            <a:spLocks noGrp="1"/>
          </p:cNvSpPr>
          <p:nvPr>
            <p:ph type="sldNum" sz="quarter" idx="4"/>
          </p:nvPr>
        </p:nvSpPr>
        <p:spPr/>
        <p:txBody>
          <a:bodyPr/>
          <a:lstStyle/>
          <a:p>
            <a:fld id="{DB8F626C-CEBF-614D-89D9-D0BEA80BC35B}" type="slidenum">
              <a:rPr lang="en-US" smtClean="0"/>
              <a:pPr/>
              <a:t>6</a:t>
            </a:fld>
            <a:endParaRPr lang="en-US"/>
          </a:p>
        </p:txBody>
      </p:sp>
      <p:sp>
        <p:nvSpPr>
          <p:cNvPr id="14" name="TextBox 13">
            <a:extLst>
              <a:ext uri="{FF2B5EF4-FFF2-40B4-BE49-F238E27FC236}">
                <a16:creationId xmlns:a16="http://schemas.microsoft.com/office/drawing/2014/main" id="{15E45EE9-2D48-82B1-4BF3-FF472ECE6B8D}"/>
              </a:ext>
            </a:extLst>
          </p:cNvPr>
          <p:cNvSpPr txBox="1"/>
          <p:nvPr/>
        </p:nvSpPr>
        <p:spPr>
          <a:xfrm>
            <a:off x="15620088" y="2611624"/>
            <a:ext cx="4070666" cy="707886"/>
          </a:xfrm>
          <a:prstGeom prst="rect">
            <a:avLst/>
          </a:prstGeom>
          <a:noFill/>
        </p:spPr>
        <p:txBody>
          <a:bodyPr wrap="none" rtlCol="0">
            <a:spAutoFit/>
          </a:bodyPr>
          <a:lstStyle/>
          <a:p>
            <a:r>
              <a:rPr lang="en-US" sz="4000" b="1" dirty="0"/>
              <a:t>Southern California</a:t>
            </a:r>
          </a:p>
        </p:txBody>
      </p:sp>
      <p:pic>
        <p:nvPicPr>
          <p:cNvPr id="16" name="Picture 15">
            <a:extLst>
              <a:ext uri="{FF2B5EF4-FFF2-40B4-BE49-F238E27FC236}">
                <a16:creationId xmlns:a16="http://schemas.microsoft.com/office/drawing/2014/main" id="{FD517924-CC96-2B6F-DA32-A804A756F8B9}"/>
              </a:ext>
            </a:extLst>
          </p:cNvPr>
          <p:cNvPicPr>
            <a:picLocks noChangeAspect="1"/>
          </p:cNvPicPr>
          <p:nvPr/>
        </p:nvPicPr>
        <p:blipFill>
          <a:blip r:embed="rId3"/>
          <a:stretch>
            <a:fillRect/>
          </a:stretch>
        </p:blipFill>
        <p:spPr>
          <a:xfrm>
            <a:off x="10781985" y="3700205"/>
            <a:ext cx="13221814" cy="6848089"/>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5EAD369A-6D4D-21D2-4B14-5AF0BD34EF5F}"/>
              </a:ext>
            </a:extLst>
          </p:cNvPr>
          <p:cNvSpPr txBox="1"/>
          <p:nvPr/>
        </p:nvSpPr>
        <p:spPr>
          <a:xfrm>
            <a:off x="11104364" y="8906353"/>
            <a:ext cx="4245554" cy="4478149"/>
          </a:xfrm>
          <a:prstGeom prst="rect">
            <a:avLst/>
          </a:prstGeom>
          <a:solidFill>
            <a:schemeClr val="bg1"/>
          </a:solidFill>
          <a:ln w="38100">
            <a:solidFill>
              <a:schemeClr val="tx2"/>
            </a:solidFill>
          </a:ln>
        </p:spPr>
        <p:txBody>
          <a:bodyPr wrap="square" rtlCol="0">
            <a:spAutoFit/>
          </a:bodyPr>
          <a:lstStyle/>
          <a:p>
            <a:pPr algn="ctr"/>
            <a:r>
              <a:rPr lang="en-US" sz="4500" b="1">
                <a:highlight>
                  <a:srgbClr val="FFFFFF"/>
                </a:highlight>
              </a:rPr>
              <a:t>Attendance</a:t>
            </a:r>
          </a:p>
          <a:p>
            <a:pPr algn="ctr"/>
            <a:endParaRPr lang="en-US" sz="4500" b="1">
              <a:highlight>
                <a:srgbClr val="FFFFFF"/>
              </a:highlight>
            </a:endParaRPr>
          </a:p>
          <a:p>
            <a:pPr algn="ctr"/>
            <a:endParaRPr lang="en-US" sz="4500" b="1">
              <a:highlight>
                <a:srgbClr val="FFFFFF"/>
              </a:highlight>
            </a:endParaRPr>
          </a:p>
          <a:p>
            <a:pPr algn="ctr"/>
            <a:endParaRPr lang="en-US" sz="4500" b="1">
              <a:highlight>
                <a:srgbClr val="FFFFFF"/>
              </a:highlight>
            </a:endParaRPr>
          </a:p>
          <a:p>
            <a:pPr algn="ctr"/>
            <a:endParaRPr lang="en-US" sz="4500" b="1">
              <a:highlight>
                <a:srgbClr val="FFFFFF"/>
              </a:highlight>
            </a:endParaRPr>
          </a:p>
          <a:p>
            <a:pPr algn="ctr"/>
            <a:endParaRPr lang="en-US" sz="4500" b="1">
              <a:highlight>
                <a:srgbClr val="FFFFFF"/>
              </a:highlight>
            </a:endParaRPr>
          </a:p>
          <a:p>
            <a:pPr algn="ctr"/>
            <a:endParaRPr lang="en-US" sz="1500" b="1">
              <a:highlight>
                <a:srgbClr val="FFFFFF"/>
              </a:highlight>
            </a:endParaRPr>
          </a:p>
        </p:txBody>
      </p:sp>
      <p:sp>
        <p:nvSpPr>
          <p:cNvPr id="23" name="TextBox 22">
            <a:extLst>
              <a:ext uri="{FF2B5EF4-FFF2-40B4-BE49-F238E27FC236}">
                <a16:creationId xmlns:a16="http://schemas.microsoft.com/office/drawing/2014/main" id="{1B035C48-8350-4911-7BB5-15FF39ECDEEF}"/>
              </a:ext>
            </a:extLst>
          </p:cNvPr>
          <p:cNvSpPr txBox="1"/>
          <p:nvPr/>
        </p:nvSpPr>
        <p:spPr>
          <a:xfrm>
            <a:off x="196823" y="10768415"/>
            <a:ext cx="10004620" cy="1754326"/>
          </a:xfrm>
          <a:prstGeom prst="rect">
            <a:avLst/>
          </a:prstGeom>
          <a:noFill/>
        </p:spPr>
        <p:txBody>
          <a:bodyPr wrap="square" rtlCol="0">
            <a:spAutoFit/>
          </a:bodyPr>
          <a:lstStyle/>
          <a:p>
            <a:r>
              <a:rPr lang="en-US" dirty="0"/>
              <a:t>*Includes networking/workshops, community events, consultations, presentations, EV focused events and virtual presentations</a:t>
            </a:r>
          </a:p>
        </p:txBody>
      </p:sp>
      <p:pic>
        <p:nvPicPr>
          <p:cNvPr id="8" name="Picture 7">
            <a:extLst>
              <a:ext uri="{FF2B5EF4-FFF2-40B4-BE49-F238E27FC236}">
                <a16:creationId xmlns:a16="http://schemas.microsoft.com/office/drawing/2014/main" id="{39341DB9-0AA3-A9F1-B74A-C067581FB9F8}"/>
              </a:ext>
            </a:extLst>
          </p:cNvPr>
          <p:cNvPicPr>
            <a:picLocks noChangeAspect="1"/>
          </p:cNvPicPr>
          <p:nvPr/>
        </p:nvPicPr>
        <p:blipFill>
          <a:blip r:embed="rId4"/>
          <a:stretch>
            <a:fillRect/>
          </a:stretch>
        </p:blipFill>
        <p:spPr>
          <a:xfrm>
            <a:off x="284007" y="3287202"/>
            <a:ext cx="9917436" cy="7446776"/>
          </a:xfrm>
          <a:prstGeom prst="rect">
            <a:avLst/>
          </a:prstGeom>
        </p:spPr>
      </p:pic>
      <p:sp>
        <p:nvSpPr>
          <p:cNvPr id="9" name="TextBox 8">
            <a:extLst>
              <a:ext uri="{FF2B5EF4-FFF2-40B4-BE49-F238E27FC236}">
                <a16:creationId xmlns:a16="http://schemas.microsoft.com/office/drawing/2014/main" id="{A2131E57-601A-2B11-E728-482E632F521A}"/>
              </a:ext>
            </a:extLst>
          </p:cNvPr>
          <p:cNvSpPr txBox="1"/>
          <p:nvPr/>
        </p:nvSpPr>
        <p:spPr>
          <a:xfrm>
            <a:off x="12007433" y="9801824"/>
            <a:ext cx="3164458" cy="3508653"/>
          </a:xfrm>
          <a:prstGeom prst="rect">
            <a:avLst/>
          </a:prstGeom>
          <a:solidFill>
            <a:schemeClr val="bg1"/>
          </a:solidFill>
        </p:spPr>
        <p:txBody>
          <a:bodyPr wrap="square" rtlCol="0">
            <a:spAutoFit/>
          </a:bodyPr>
          <a:lstStyle/>
          <a:p>
            <a:r>
              <a:rPr lang="en-US"/>
              <a:t>0 – 2,000</a:t>
            </a:r>
          </a:p>
          <a:p>
            <a:r>
              <a:rPr lang="en-US"/>
              <a:t>2,000 – 4,000</a:t>
            </a:r>
          </a:p>
          <a:p>
            <a:r>
              <a:rPr lang="en-US"/>
              <a:t>4,000 – 6,000</a:t>
            </a:r>
          </a:p>
          <a:p>
            <a:r>
              <a:rPr lang="en-US"/>
              <a:t>6,000 – 8,000</a:t>
            </a:r>
          </a:p>
          <a:p>
            <a:r>
              <a:rPr lang="en-US"/>
              <a:t>8,000 – 10,000</a:t>
            </a:r>
          </a:p>
          <a:p>
            <a:r>
              <a:rPr lang="en-US"/>
              <a:t>10,000 – 10,589</a:t>
            </a:r>
          </a:p>
        </p:txBody>
      </p:sp>
      <p:pic>
        <p:nvPicPr>
          <p:cNvPr id="20" name="Picture 19">
            <a:extLst>
              <a:ext uri="{FF2B5EF4-FFF2-40B4-BE49-F238E27FC236}">
                <a16:creationId xmlns:a16="http://schemas.microsoft.com/office/drawing/2014/main" id="{4AD6F98F-95AD-22B0-A9D1-1D7CE84359FC}"/>
              </a:ext>
            </a:extLst>
          </p:cNvPr>
          <p:cNvPicPr>
            <a:picLocks noChangeAspect="1"/>
          </p:cNvPicPr>
          <p:nvPr/>
        </p:nvPicPr>
        <p:blipFill rotWithShape="1">
          <a:blip r:embed="rId5"/>
          <a:srcRect t="2062" r="90422"/>
          <a:stretch/>
        </p:blipFill>
        <p:spPr>
          <a:xfrm>
            <a:off x="11315385" y="9862526"/>
            <a:ext cx="692048" cy="3332281"/>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2590097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78BAE9-7A90-1F40-4237-8F7ACE5B817C}"/>
              </a:ext>
            </a:extLst>
          </p:cNvPr>
          <p:cNvPicPr>
            <a:picLocks noChangeAspect="1"/>
          </p:cNvPicPr>
          <p:nvPr/>
        </p:nvPicPr>
        <p:blipFill rotWithShape="1">
          <a:blip r:embed="rId3"/>
          <a:srcRect r="22950"/>
          <a:stretch/>
        </p:blipFill>
        <p:spPr>
          <a:xfrm>
            <a:off x="12940616" y="3719317"/>
            <a:ext cx="10783469" cy="8117550"/>
          </a:xfrm>
          <a:prstGeom prst="rect">
            <a:avLst/>
          </a:prstGeom>
          <a:solidFill>
            <a:srgbClr val="FFFFFF">
              <a:shade val="85000"/>
            </a:srgbClr>
          </a:solidFill>
          <a:ln w="38100" cap="sq">
            <a:solidFill>
              <a:schemeClr val="tx2">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0843E65-4A6B-78C0-AEAD-9164E93E66B7}"/>
              </a:ext>
            </a:extLst>
          </p:cNvPr>
          <p:cNvPicPr>
            <a:picLocks noChangeAspect="1"/>
          </p:cNvPicPr>
          <p:nvPr/>
        </p:nvPicPr>
        <p:blipFill>
          <a:blip r:embed="rId4"/>
          <a:stretch>
            <a:fillRect/>
          </a:stretch>
        </p:blipFill>
        <p:spPr>
          <a:xfrm>
            <a:off x="653565" y="3719317"/>
            <a:ext cx="10181678" cy="8108530"/>
          </a:xfrm>
          <a:prstGeom prst="rect">
            <a:avLst/>
          </a:prstGeom>
          <a:solidFill>
            <a:srgbClr val="FFFFFF">
              <a:shade val="85000"/>
            </a:srgbClr>
          </a:solidFill>
          <a:ln w="38100" cap="sq">
            <a:solidFill>
              <a:srgbClr val="2B2E3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a:extLst>
              <a:ext uri="{FF2B5EF4-FFF2-40B4-BE49-F238E27FC236}">
                <a16:creationId xmlns:a16="http://schemas.microsoft.com/office/drawing/2014/main" id="{42CB8071-C9DC-3858-C13D-CABF1EB7FA7F}"/>
              </a:ext>
            </a:extLst>
          </p:cNvPr>
          <p:cNvSpPr>
            <a:spLocks noGrp="1"/>
          </p:cNvSpPr>
          <p:nvPr>
            <p:ph type="body" sz="quarter" idx="61"/>
          </p:nvPr>
        </p:nvSpPr>
        <p:spPr/>
        <p:txBody>
          <a:bodyPr/>
          <a:lstStyle/>
          <a:p>
            <a:r>
              <a:rPr lang="en-US" dirty="0"/>
              <a:t>CBO In Person &amp; Live Events</a:t>
            </a:r>
          </a:p>
        </p:txBody>
      </p:sp>
      <p:sp>
        <p:nvSpPr>
          <p:cNvPr id="4" name="Slide Number Placeholder 3">
            <a:extLst>
              <a:ext uri="{FF2B5EF4-FFF2-40B4-BE49-F238E27FC236}">
                <a16:creationId xmlns:a16="http://schemas.microsoft.com/office/drawing/2014/main" id="{4D50C026-6C73-09DE-3CE1-55293D8CB03F}"/>
              </a:ext>
            </a:extLst>
          </p:cNvPr>
          <p:cNvSpPr>
            <a:spLocks noGrp="1"/>
          </p:cNvSpPr>
          <p:nvPr>
            <p:ph type="sldNum" sz="quarter" idx="4"/>
          </p:nvPr>
        </p:nvSpPr>
        <p:spPr/>
        <p:txBody>
          <a:bodyPr/>
          <a:lstStyle/>
          <a:p>
            <a:fld id="{DB8F626C-CEBF-614D-89D9-D0BEA80BC35B}" type="slidenum">
              <a:rPr lang="en-US" smtClean="0"/>
              <a:pPr/>
              <a:t>7</a:t>
            </a:fld>
            <a:endParaRPr lang="en-US"/>
          </a:p>
        </p:txBody>
      </p:sp>
      <p:sp>
        <p:nvSpPr>
          <p:cNvPr id="11" name="TextBox 10">
            <a:extLst>
              <a:ext uri="{FF2B5EF4-FFF2-40B4-BE49-F238E27FC236}">
                <a16:creationId xmlns:a16="http://schemas.microsoft.com/office/drawing/2014/main" id="{2880B0A9-A292-40EC-59C2-926F1721E020}"/>
              </a:ext>
            </a:extLst>
          </p:cNvPr>
          <p:cNvSpPr txBox="1"/>
          <p:nvPr/>
        </p:nvSpPr>
        <p:spPr>
          <a:xfrm>
            <a:off x="3226490" y="2685052"/>
            <a:ext cx="3659720" cy="707886"/>
          </a:xfrm>
          <a:prstGeom prst="rect">
            <a:avLst/>
          </a:prstGeom>
          <a:noFill/>
        </p:spPr>
        <p:txBody>
          <a:bodyPr wrap="none" rtlCol="0">
            <a:spAutoFit/>
          </a:bodyPr>
          <a:lstStyle/>
          <a:p>
            <a:r>
              <a:rPr lang="en-US" sz="4000" b="1" dirty="0"/>
              <a:t>Central California</a:t>
            </a:r>
          </a:p>
        </p:txBody>
      </p:sp>
      <p:sp>
        <p:nvSpPr>
          <p:cNvPr id="12" name="TextBox 11">
            <a:extLst>
              <a:ext uri="{FF2B5EF4-FFF2-40B4-BE49-F238E27FC236}">
                <a16:creationId xmlns:a16="http://schemas.microsoft.com/office/drawing/2014/main" id="{622CEDDD-9025-B792-0FF0-C31A3003D6B8}"/>
              </a:ext>
            </a:extLst>
          </p:cNvPr>
          <p:cNvSpPr txBox="1"/>
          <p:nvPr/>
        </p:nvSpPr>
        <p:spPr>
          <a:xfrm>
            <a:off x="16097789" y="2703163"/>
            <a:ext cx="4075475" cy="707886"/>
          </a:xfrm>
          <a:prstGeom prst="rect">
            <a:avLst/>
          </a:prstGeom>
          <a:noFill/>
        </p:spPr>
        <p:txBody>
          <a:bodyPr wrap="none" rtlCol="0">
            <a:spAutoFit/>
          </a:bodyPr>
          <a:lstStyle/>
          <a:p>
            <a:r>
              <a:rPr lang="en-US" sz="4000" b="1" dirty="0"/>
              <a:t>Northern California</a:t>
            </a:r>
          </a:p>
        </p:txBody>
      </p:sp>
      <p:pic>
        <p:nvPicPr>
          <p:cNvPr id="13" name="Picture 12">
            <a:extLst>
              <a:ext uri="{FF2B5EF4-FFF2-40B4-BE49-F238E27FC236}">
                <a16:creationId xmlns:a16="http://schemas.microsoft.com/office/drawing/2014/main" id="{4BAEBD3E-8ED6-8C9B-32AA-47CDE3FB77D7}"/>
              </a:ext>
            </a:extLst>
          </p:cNvPr>
          <p:cNvPicPr>
            <a:picLocks noChangeAspect="1"/>
          </p:cNvPicPr>
          <p:nvPr/>
        </p:nvPicPr>
        <p:blipFill rotWithShape="1">
          <a:blip r:embed="rId5"/>
          <a:srcRect t="2672" b="1798"/>
          <a:stretch/>
        </p:blipFill>
        <p:spPr>
          <a:xfrm>
            <a:off x="9757193" y="4842162"/>
            <a:ext cx="4261473" cy="4559013"/>
          </a:xfrm>
          <a:prstGeom prst="rect">
            <a:avLst/>
          </a:prstGeom>
          <a:ln w="38100">
            <a:solidFill>
              <a:srgbClr val="2B2E35"/>
            </a:solidFill>
          </a:ln>
        </p:spPr>
      </p:pic>
    </p:spTree>
    <p:extLst>
      <p:ext uri="{BB962C8B-B14F-4D97-AF65-F5344CB8AC3E}">
        <p14:creationId xmlns:p14="http://schemas.microsoft.com/office/powerpoint/2010/main" val="607291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F8AE5-4447-5641-0CD9-0C2B88F37D08}"/>
              </a:ext>
            </a:extLst>
          </p:cNvPr>
          <p:cNvSpPr>
            <a:spLocks noGrp="1"/>
          </p:cNvSpPr>
          <p:nvPr>
            <p:ph type="body" sz="quarter" idx="62"/>
          </p:nvPr>
        </p:nvSpPr>
        <p:spPr>
          <a:xfrm>
            <a:off x="3252987" y="2167467"/>
            <a:ext cx="18714319" cy="10802947"/>
          </a:xfrm>
        </p:spPr>
        <p:txBody>
          <a:bodyPr/>
          <a:lstStyle/>
          <a:p>
            <a:pPr marL="0" indent="0" algn="ctr">
              <a:buNone/>
            </a:pPr>
            <a:r>
              <a:rPr lang="en-US" sz="4000" dirty="0">
                <a:latin typeface="+mj-lt"/>
              </a:rPr>
              <a:t>CBO influence on CVRP participation was analyzed via the survey question:</a:t>
            </a:r>
          </a:p>
          <a:p>
            <a:pPr marL="0" indent="0">
              <a:buNone/>
            </a:pPr>
            <a:endParaRPr lang="en-US" sz="1500" dirty="0"/>
          </a:p>
          <a:p>
            <a:pPr marL="0" indent="0" algn="ctr">
              <a:buNone/>
            </a:pPr>
            <a:r>
              <a:rPr lang="en-US" sz="3600" i="1" dirty="0">
                <a:solidFill>
                  <a:schemeClr val="tx1">
                    <a:lumMod val="75000"/>
                  </a:schemeClr>
                </a:solidFill>
                <a:effectLst/>
                <a:latin typeface="+mj-lt"/>
                <a:ea typeface="Times New Roman" panose="02020603050405020304" pitchFamily="18" charset="0"/>
              </a:rPr>
              <a:t>“Please rank the </a:t>
            </a:r>
            <a:r>
              <a:rPr lang="en-US" sz="3600" i="1" u="sng" dirty="0">
                <a:solidFill>
                  <a:schemeClr val="tx1">
                    <a:lumMod val="75000"/>
                  </a:schemeClr>
                </a:solidFill>
                <a:effectLst/>
                <a:latin typeface="+mj-lt"/>
                <a:ea typeface="Times New Roman" panose="02020603050405020304" pitchFamily="18" charset="0"/>
              </a:rPr>
              <a:t>top three</a:t>
            </a:r>
            <a:r>
              <a:rPr lang="en-US" sz="3600" i="1" dirty="0">
                <a:solidFill>
                  <a:schemeClr val="tx1">
                    <a:lumMod val="75000"/>
                  </a:schemeClr>
                </a:solidFill>
                <a:effectLst/>
                <a:latin typeface="+mj-lt"/>
                <a:ea typeface="Times New Roman" panose="02020603050405020304" pitchFamily="18" charset="0"/>
              </a:rPr>
              <a:t> most influential information sources </a:t>
            </a:r>
          </a:p>
          <a:p>
            <a:pPr marL="0" indent="0" algn="ctr">
              <a:buNone/>
            </a:pPr>
            <a:r>
              <a:rPr lang="en-US" sz="3600" i="1" dirty="0">
                <a:solidFill>
                  <a:schemeClr val="tx1">
                    <a:lumMod val="75000"/>
                  </a:schemeClr>
                </a:solidFill>
                <a:effectLst/>
                <a:latin typeface="+mj-lt"/>
                <a:ea typeface="Times New Roman" panose="02020603050405020304" pitchFamily="18" charset="0"/>
              </a:rPr>
              <a:t>when you were deciding whether to acquire a plug-in electric vehicle (PEV).”</a:t>
            </a:r>
          </a:p>
          <a:p>
            <a:pPr marL="0" indent="0" algn="ctr">
              <a:buNone/>
            </a:pPr>
            <a:endParaRPr lang="en-US" sz="1500" dirty="0"/>
          </a:p>
          <a:p>
            <a:endParaRPr lang="en-US" sz="4600" dirty="0">
              <a:latin typeface="+mj-lt"/>
            </a:endParaRPr>
          </a:p>
          <a:p>
            <a:pPr marL="0" indent="0">
              <a:buNone/>
            </a:pPr>
            <a:endParaRPr lang="en-US" sz="1500" dirty="0"/>
          </a:p>
          <a:p>
            <a:endParaRPr lang="en-US" sz="1500" dirty="0"/>
          </a:p>
          <a:p>
            <a:pPr marL="0" indent="0">
              <a:buNone/>
            </a:pPr>
            <a:endParaRPr lang="en-US" sz="4600" dirty="0"/>
          </a:p>
          <a:p>
            <a:endParaRPr lang="en-US" sz="2000" dirty="0"/>
          </a:p>
          <a:p>
            <a:pPr marL="1828343" lvl="2" indent="0">
              <a:buNone/>
            </a:pPr>
            <a:endParaRPr lang="en-US" sz="3600" dirty="0">
              <a:latin typeface="+mj-lt"/>
              <a:ea typeface="Times New Roman" panose="02020603050405020304" pitchFamily="18" charset="0"/>
            </a:endParaRPr>
          </a:p>
          <a:p>
            <a:pPr marL="1828343" lvl="2" indent="0">
              <a:buNone/>
            </a:pPr>
            <a:endParaRPr lang="en-US" sz="2400" dirty="0">
              <a:latin typeface="Times New Roman" panose="02020603050405020304" pitchFamily="18" charset="0"/>
              <a:ea typeface="Times New Roman" panose="02020603050405020304" pitchFamily="18" charset="0"/>
            </a:endParaRPr>
          </a:p>
          <a:p>
            <a:pPr marL="1828343" lvl="2" indent="0">
              <a:buNone/>
            </a:pPr>
            <a:endParaRPr lang="en-US" sz="2400" dirty="0">
              <a:latin typeface="Times New Roman" panose="02020603050405020304" pitchFamily="18" charset="0"/>
              <a:ea typeface="Times New Roman" panose="02020603050405020304" pitchFamily="18" charset="0"/>
            </a:endParaRPr>
          </a:p>
        </p:txBody>
      </p:sp>
      <p:graphicFrame>
        <p:nvGraphicFramePr>
          <p:cNvPr id="16" name="Table 16">
            <a:extLst>
              <a:ext uri="{FF2B5EF4-FFF2-40B4-BE49-F238E27FC236}">
                <a16:creationId xmlns:a16="http://schemas.microsoft.com/office/drawing/2014/main" id="{E4C77802-5A78-500E-A390-CFAE094E272D}"/>
              </a:ext>
            </a:extLst>
          </p:cNvPr>
          <p:cNvGraphicFramePr>
            <a:graphicFrameLocks noGrp="1"/>
          </p:cNvGraphicFramePr>
          <p:nvPr>
            <p:extLst>
              <p:ext uri="{D42A27DB-BD31-4B8C-83A1-F6EECF244321}">
                <p14:modId xmlns:p14="http://schemas.microsoft.com/office/powerpoint/2010/main" val="3968106267"/>
              </p:ext>
            </p:extLst>
          </p:nvPr>
        </p:nvGraphicFramePr>
        <p:xfrm>
          <a:off x="3256830" y="7002498"/>
          <a:ext cx="18063762" cy="5506974"/>
        </p:xfrm>
        <a:graphic>
          <a:graphicData uri="http://schemas.openxmlformats.org/drawingml/2006/table">
            <a:tbl>
              <a:tblPr firstRow="1" bandRow="1">
                <a:tableStyleId>{5C22544A-7EE6-4342-B048-85BDC9FD1C3A}</a:tableStyleId>
              </a:tblPr>
              <a:tblGrid>
                <a:gridCol w="5117899">
                  <a:extLst>
                    <a:ext uri="{9D8B030D-6E8A-4147-A177-3AD203B41FA5}">
                      <a16:colId xmlns:a16="http://schemas.microsoft.com/office/drawing/2014/main" val="1909369557"/>
                    </a:ext>
                  </a:extLst>
                </a:gridCol>
                <a:gridCol w="304800">
                  <a:extLst>
                    <a:ext uri="{9D8B030D-6E8A-4147-A177-3AD203B41FA5}">
                      <a16:colId xmlns:a16="http://schemas.microsoft.com/office/drawing/2014/main" val="344293071"/>
                    </a:ext>
                  </a:extLst>
                </a:gridCol>
                <a:gridCol w="8246533">
                  <a:extLst>
                    <a:ext uri="{9D8B030D-6E8A-4147-A177-3AD203B41FA5}">
                      <a16:colId xmlns:a16="http://schemas.microsoft.com/office/drawing/2014/main" val="307654662"/>
                    </a:ext>
                  </a:extLst>
                </a:gridCol>
                <a:gridCol w="4394530">
                  <a:extLst>
                    <a:ext uri="{9D8B030D-6E8A-4147-A177-3AD203B41FA5}">
                      <a16:colId xmlns:a16="http://schemas.microsoft.com/office/drawing/2014/main" val="1953887213"/>
                    </a:ext>
                  </a:extLst>
                </a:gridCol>
              </a:tblGrid>
              <a:tr h="3865856">
                <a:tc>
                  <a:txBody>
                    <a:bodyPr/>
                    <a:lstStyle/>
                    <a:p>
                      <a:pPr marL="571500" marR="0" lvl="0" indent="-5715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1" kern="1200" dirty="0">
                          <a:solidFill>
                            <a:schemeClr val="tx1"/>
                          </a:solidFill>
                          <a:effectLst/>
                          <a:latin typeface="+mj-lt"/>
                          <a:ea typeface="Times New Roman" panose="02020603050405020304" pitchFamily="18" charset="0"/>
                          <a:cs typeface="+mn-cs"/>
                        </a:rPr>
                        <a:t>Non-profit Organization*</a:t>
                      </a:r>
                    </a:p>
                    <a:p>
                      <a:pPr marL="571500" marR="0" lvl="0" indent="-5715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1" kern="1200" dirty="0">
                          <a:solidFill>
                            <a:schemeClr val="tx1"/>
                          </a:solidFill>
                          <a:effectLst/>
                          <a:latin typeface="+mj-lt"/>
                          <a:ea typeface="Times New Roman" panose="02020603050405020304" pitchFamily="18" charset="0"/>
                          <a:cs typeface="+mn-cs"/>
                        </a:rPr>
                        <a:t>Another PEV driver</a:t>
                      </a:r>
                    </a:p>
                    <a:p>
                      <a:pPr marL="571500" marR="0" lvl="0" indent="-5715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1" kern="1200" dirty="0">
                          <a:solidFill>
                            <a:schemeClr val="tx1"/>
                          </a:solidFill>
                          <a:effectLst/>
                          <a:latin typeface="+mj-lt"/>
                          <a:ea typeface="Times New Roman" panose="02020603050405020304" pitchFamily="18" charset="0"/>
                          <a:cs typeface="+mn-cs"/>
                        </a:rPr>
                        <a:t>Vehicle test drive</a:t>
                      </a:r>
                    </a:p>
                    <a:p>
                      <a:pPr marL="571500" marR="0" lvl="0" indent="-5715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Times New Roman" panose="02020603050405020304" pitchFamily="18" charset="0"/>
                          <a:cs typeface="+mn-cs"/>
                        </a:rPr>
                        <a:t>Dealer/salesperson</a:t>
                      </a:r>
                      <a:endParaRPr lang="en-US" sz="3000" b="0" kern="1200" dirty="0">
                        <a:solidFill>
                          <a:schemeClr val="tx1"/>
                        </a:solidFill>
                        <a:effectLst/>
                        <a:latin typeface="+mn-lt"/>
                        <a:ea typeface="+mn-ea"/>
                        <a:cs typeface="+mn-cs"/>
                      </a:endParaRPr>
                    </a:p>
                    <a:p>
                      <a:pPr marL="571500" marR="0" lvl="0" indent="-5715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3000" b="1" kern="1200" dirty="0">
                        <a:solidFill>
                          <a:schemeClr val="tx1"/>
                        </a:solidFill>
                        <a:effectLst/>
                        <a:latin typeface="+mj-lt"/>
                        <a:ea typeface="Times New Roman" panose="02020603050405020304"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1" kern="1200" dirty="0">
                          <a:solidFill>
                            <a:schemeClr val="tx1"/>
                          </a:solidFill>
                          <a:effectLst/>
                          <a:latin typeface="+mj-lt"/>
                          <a:ea typeface="+mn-ea"/>
                          <a:cs typeface="+mn-cs"/>
                        </a:rPr>
                        <a:t>Third-party vehicle review or car-buying website (e.g. Edmunds, Consumer Reports, KBB)</a:t>
                      </a:r>
                      <a:endParaRPr lang="en-US" sz="3000" b="0" kern="1200" dirty="0">
                        <a:solidFill>
                          <a:schemeClr val="tx1"/>
                        </a:solidFill>
                        <a:effectLst/>
                        <a:latin typeface="+mj-lt"/>
                        <a:ea typeface="+mn-ea"/>
                        <a:cs typeface="+mn-cs"/>
                      </a:endParaRPr>
                    </a:p>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mn-ea"/>
                          <a:cs typeface="+mn-cs"/>
                        </a:rPr>
                        <a:t>Electric utility</a:t>
                      </a:r>
                    </a:p>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mn-ea"/>
                          <a:cs typeface="+mn-cs"/>
                        </a:rPr>
                        <a:t>My employer</a:t>
                      </a:r>
                    </a:p>
                    <a:p>
                      <a:pPr marL="0" marR="0" lvl="0" indent="0" algn="l" defTabSz="1828343"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3000" b="0" kern="1200" dirty="0">
                        <a:solidFill>
                          <a:schemeClr val="tx1"/>
                        </a:solidFill>
                        <a:effectLst/>
                        <a:latin typeface="+mn-lt"/>
                        <a:ea typeface="+mn-ea"/>
                        <a:cs typeface="+mn-cs"/>
                      </a:endParaRPr>
                    </a:p>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3000" b="0" kern="1200" dirty="0">
                        <a:solidFill>
                          <a:schemeClr val="tx1"/>
                        </a:solidFill>
                        <a:effectLst/>
                        <a:latin typeface="+mn-lt"/>
                        <a:ea typeface="Times New Roman" panose="02020603050405020304" pitchFamily="18" charset="0"/>
                        <a:cs typeface="+mn-cs"/>
                      </a:endParaRPr>
                    </a:p>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3000" b="0" kern="1200" dirty="0">
                        <a:solidFill>
                          <a:schemeClr val="tx1"/>
                        </a:solidFill>
                        <a:effectLst/>
                        <a:latin typeface="+mn-lt"/>
                        <a:ea typeface="+mn-ea"/>
                        <a:cs typeface="+mn-cs"/>
                      </a:endParaRPr>
                    </a:p>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3000" b="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Times New Roman" panose="02020603050405020304" pitchFamily="18" charset="0"/>
                          <a:cs typeface="+mn-cs"/>
                        </a:rPr>
                        <a:t>Manufacturer website</a:t>
                      </a:r>
                      <a:endParaRPr lang="en-US" sz="3000" b="0" kern="1200" dirty="0">
                        <a:solidFill>
                          <a:schemeClr val="tx1"/>
                        </a:solidFill>
                        <a:effectLst/>
                        <a:latin typeface="+mn-lt"/>
                        <a:ea typeface="+mn-ea"/>
                        <a:cs typeface="+mn-cs"/>
                      </a:endParaRPr>
                    </a:p>
                    <a:p>
                      <a:pPr marL="457200" marR="0" lvl="0" indent="-4572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Times New Roman" panose="02020603050405020304" pitchFamily="18" charset="0"/>
                          <a:cs typeface="+mn-cs"/>
                        </a:rPr>
                        <a:t>News story</a:t>
                      </a:r>
                    </a:p>
                    <a:p>
                      <a:pPr marL="457200" marR="0" lvl="0" indent="-4572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Times New Roman" panose="02020603050405020304" pitchFamily="18" charset="0"/>
                          <a:cs typeface="+mn-cs"/>
                        </a:rPr>
                        <a:t>Social media</a:t>
                      </a:r>
                    </a:p>
                    <a:p>
                      <a:pPr marL="457200" marR="0" lvl="0" indent="-457200" algn="l" defTabSz="182834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b="0" kern="1200" dirty="0">
                          <a:solidFill>
                            <a:schemeClr val="tx1"/>
                          </a:solidFill>
                          <a:effectLst/>
                          <a:latin typeface="+mn-lt"/>
                          <a:ea typeface="+mn-ea"/>
                          <a:cs typeface="+mn-cs"/>
                        </a:rPr>
                        <a:t>Online discussion forum</a:t>
                      </a:r>
                    </a:p>
                    <a:p>
                      <a:pPr marL="0" marR="0" lvl="0" indent="0" algn="l" defTabSz="1828343" rtl="0" eaLnBrk="1" fontAlgn="auto" latinLnBrk="0" hangingPunct="1">
                        <a:lnSpc>
                          <a:spcPct val="150000"/>
                        </a:lnSpc>
                        <a:spcBef>
                          <a:spcPts val="0"/>
                        </a:spcBef>
                        <a:spcAft>
                          <a:spcPts val="0"/>
                        </a:spcAft>
                        <a:buClrTx/>
                        <a:buSzTx/>
                        <a:buFontTx/>
                        <a:buNone/>
                        <a:tabLst/>
                        <a:defRPr/>
                      </a:pPr>
                      <a:endParaRPr lang="en-US" sz="3000" b="0" kern="1200" dirty="0">
                        <a:solidFill>
                          <a:schemeClr val="tx1"/>
                        </a:solidFill>
                        <a:effectLst/>
                        <a:latin typeface="+mn-lt"/>
                        <a:ea typeface="Times New Roman" panose="02020603050405020304" pitchFamily="18" charset="0"/>
                        <a:cs typeface="+mn-cs"/>
                      </a:endParaRPr>
                    </a:p>
                    <a:p>
                      <a:pPr marL="0" marR="0" lvl="0" indent="0" algn="l" defTabSz="1828343" rtl="0" eaLnBrk="1" fontAlgn="auto" latinLnBrk="0" hangingPunct="1">
                        <a:lnSpc>
                          <a:spcPct val="150000"/>
                        </a:lnSpc>
                        <a:spcBef>
                          <a:spcPts val="0"/>
                        </a:spcBef>
                        <a:spcAft>
                          <a:spcPts val="0"/>
                        </a:spcAft>
                        <a:buClrTx/>
                        <a:buSzTx/>
                        <a:buFontTx/>
                        <a:buNone/>
                        <a:tabLst/>
                        <a:defRPr/>
                      </a:pPr>
                      <a:endParaRPr lang="en-US" sz="3000" b="0" kern="1200" dirty="0">
                        <a:solidFill>
                          <a:schemeClr val="tx1"/>
                        </a:solidFill>
                        <a:effectLst/>
                        <a:latin typeface="+mn-lt"/>
                        <a:ea typeface="Times New Roman" panose="02020603050405020304" pitchFamily="18" charset="0"/>
                        <a:cs typeface="+mn-cs"/>
                      </a:endParaRPr>
                    </a:p>
                    <a:p>
                      <a:pPr marL="0" marR="0" lvl="0" indent="0" algn="l" defTabSz="1828343" rtl="0" eaLnBrk="1" fontAlgn="auto" latinLnBrk="0" hangingPunct="1">
                        <a:lnSpc>
                          <a:spcPct val="150000"/>
                        </a:lnSpc>
                        <a:spcBef>
                          <a:spcPts val="0"/>
                        </a:spcBef>
                        <a:spcAft>
                          <a:spcPts val="0"/>
                        </a:spcAft>
                        <a:buClrTx/>
                        <a:buSzTx/>
                        <a:buFontTx/>
                        <a:buNone/>
                        <a:tabLst/>
                        <a:defRPr/>
                      </a:pPr>
                      <a:endParaRPr lang="en-US" sz="3000" b="0" kern="1200" dirty="0">
                        <a:solidFill>
                          <a:schemeClr val="tx1"/>
                        </a:solidFill>
                        <a:latin typeface="+mn-lt"/>
                        <a:ea typeface="Times New Roman" panose="02020603050405020304" pitchFamily="18" charset="0"/>
                        <a:cs typeface="+mn-cs"/>
                      </a:endParaRPr>
                    </a:p>
                    <a:p>
                      <a:pPr>
                        <a:lnSpc>
                          <a:spcPct val="150000"/>
                        </a:lnSpc>
                      </a:pPr>
                      <a:endParaRPr lang="en-US" sz="30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251047"/>
                  </a:ext>
                </a:extLst>
              </a:tr>
            </a:tbl>
          </a:graphicData>
        </a:graphic>
      </p:graphicFrame>
      <p:sp>
        <p:nvSpPr>
          <p:cNvPr id="17" name="Rectangle 16">
            <a:extLst>
              <a:ext uri="{FF2B5EF4-FFF2-40B4-BE49-F238E27FC236}">
                <a16:creationId xmlns:a16="http://schemas.microsoft.com/office/drawing/2014/main" id="{B31B63BB-8E4B-121E-9783-CC612B5177B3}"/>
              </a:ext>
            </a:extLst>
          </p:cNvPr>
          <p:cNvSpPr/>
          <p:nvPr/>
        </p:nvSpPr>
        <p:spPr>
          <a:xfrm>
            <a:off x="3447006" y="10764395"/>
            <a:ext cx="17483638" cy="924809"/>
          </a:xfrm>
          <a:prstGeom prst="rect">
            <a:avLst/>
          </a:prstGeom>
          <a:solidFill>
            <a:schemeClr val="bg1"/>
          </a:solidFill>
          <a:ln w="412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791B9CC-195D-3EE4-C354-8FA18167F837}"/>
              </a:ext>
            </a:extLst>
          </p:cNvPr>
          <p:cNvSpPr>
            <a:spLocks noGrp="1"/>
          </p:cNvSpPr>
          <p:nvPr>
            <p:ph type="body" sz="quarter" idx="61"/>
          </p:nvPr>
        </p:nvSpPr>
        <p:spPr/>
        <p:txBody>
          <a:bodyPr>
            <a:normAutofit/>
          </a:bodyPr>
          <a:lstStyle/>
          <a:p>
            <a:r>
              <a:rPr lang="en-US" dirty="0"/>
              <a:t>CBO Influence on CVRP Participation</a:t>
            </a:r>
          </a:p>
        </p:txBody>
      </p:sp>
      <p:sp>
        <p:nvSpPr>
          <p:cNvPr id="4" name="Slide Number Placeholder 3">
            <a:extLst>
              <a:ext uri="{FF2B5EF4-FFF2-40B4-BE49-F238E27FC236}">
                <a16:creationId xmlns:a16="http://schemas.microsoft.com/office/drawing/2014/main" id="{7F976D18-E0F6-4A65-E41E-F5EF8D2F8053}"/>
              </a:ext>
            </a:extLst>
          </p:cNvPr>
          <p:cNvSpPr>
            <a:spLocks noGrp="1"/>
          </p:cNvSpPr>
          <p:nvPr>
            <p:ph type="sldNum" sz="quarter" idx="4"/>
          </p:nvPr>
        </p:nvSpPr>
        <p:spPr/>
        <p:txBody>
          <a:bodyPr/>
          <a:lstStyle/>
          <a:p>
            <a:fld id="{DB8F626C-CEBF-614D-89D9-D0BEA80BC35B}" type="slidenum">
              <a:rPr lang="en-US" smtClean="0"/>
              <a:pPr/>
              <a:t>8</a:t>
            </a:fld>
            <a:endParaRPr lang="en-US"/>
          </a:p>
        </p:txBody>
      </p:sp>
      <p:pic>
        <p:nvPicPr>
          <p:cNvPr id="9" name="Picture 8">
            <a:extLst>
              <a:ext uri="{FF2B5EF4-FFF2-40B4-BE49-F238E27FC236}">
                <a16:creationId xmlns:a16="http://schemas.microsoft.com/office/drawing/2014/main" id="{8E592A7D-3BE9-7023-11C9-A02F33A66E73}"/>
              </a:ext>
            </a:extLst>
          </p:cNvPr>
          <p:cNvPicPr>
            <a:picLocks noChangeAspect="1"/>
          </p:cNvPicPr>
          <p:nvPr/>
        </p:nvPicPr>
        <p:blipFill>
          <a:blip r:embed="rId3"/>
          <a:stretch>
            <a:fillRect/>
          </a:stretch>
        </p:blipFill>
        <p:spPr>
          <a:xfrm>
            <a:off x="3651993" y="10907726"/>
            <a:ext cx="738576" cy="642240"/>
          </a:xfrm>
          <a:prstGeom prst="rect">
            <a:avLst/>
          </a:prstGeom>
        </p:spPr>
      </p:pic>
      <p:pic>
        <p:nvPicPr>
          <p:cNvPr id="11" name="Picture 10">
            <a:extLst>
              <a:ext uri="{FF2B5EF4-FFF2-40B4-BE49-F238E27FC236}">
                <a16:creationId xmlns:a16="http://schemas.microsoft.com/office/drawing/2014/main" id="{469E56A7-CC38-BDE5-C136-D2AFCDFEE9AA}"/>
              </a:ext>
            </a:extLst>
          </p:cNvPr>
          <p:cNvPicPr>
            <a:picLocks noChangeAspect="1"/>
          </p:cNvPicPr>
          <p:nvPr/>
        </p:nvPicPr>
        <p:blipFill>
          <a:blip r:embed="rId4"/>
          <a:stretch>
            <a:fillRect/>
          </a:stretch>
        </p:blipFill>
        <p:spPr>
          <a:xfrm>
            <a:off x="11919423" y="10903709"/>
            <a:ext cx="738576" cy="646256"/>
          </a:xfrm>
          <a:prstGeom prst="rect">
            <a:avLst/>
          </a:prstGeom>
        </p:spPr>
      </p:pic>
      <p:sp>
        <p:nvSpPr>
          <p:cNvPr id="13" name="TextBox 12">
            <a:extLst>
              <a:ext uri="{FF2B5EF4-FFF2-40B4-BE49-F238E27FC236}">
                <a16:creationId xmlns:a16="http://schemas.microsoft.com/office/drawing/2014/main" id="{905138BD-77F0-F7DF-1A17-E884AFE7DFD8}"/>
              </a:ext>
            </a:extLst>
          </p:cNvPr>
          <p:cNvSpPr txBox="1"/>
          <p:nvPr/>
        </p:nvSpPr>
        <p:spPr>
          <a:xfrm>
            <a:off x="4457897" y="10903635"/>
            <a:ext cx="7319055" cy="646331"/>
          </a:xfrm>
          <a:prstGeom prst="rect">
            <a:avLst/>
          </a:prstGeom>
          <a:noFill/>
        </p:spPr>
        <p:txBody>
          <a:bodyPr wrap="none" rtlCol="0">
            <a:spAutoFit/>
          </a:bodyPr>
          <a:lstStyle/>
          <a:p>
            <a:r>
              <a:rPr lang="en-US" b="1" dirty="0">
                <a:latin typeface="+mj-lt"/>
              </a:rPr>
              <a:t>Influenced</a:t>
            </a:r>
            <a:r>
              <a:rPr lang="en-US" dirty="0">
                <a:latin typeface="+mj-lt"/>
              </a:rPr>
              <a:t> by Non-profit Organization</a:t>
            </a:r>
          </a:p>
        </p:txBody>
      </p:sp>
      <p:sp>
        <p:nvSpPr>
          <p:cNvPr id="14" name="TextBox 13">
            <a:extLst>
              <a:ext uri="{FF2B5EF4-FFF2-40B4-BE49-F238E27FC236}">
                <a16:creationId xmlns:a16="http://schemas.microsoft.com/office/drawing/2014/main" id="{08E4D66E-7E4B-2578-EBE8-6F494635FF0D}"/>
              </a:ext>
            </a:extLst>
          </p:cNvPr>
          <p:cNvSpPr txBox="1"/>
          <p:nvPr/>
        </p:nvSpPr>
        <p:spPr>
          <a:xfrm>
            <a:off x="12800470" y="10903635"/>
            <a:ext cx="8130174" cy="646331"/>
          </a:xfrm>
          <a:prstGeom prst="rect">
            <a:avLst/>
          </a:prstGeom>
          <a:noFill/>
        </p:spPr>
        <p:txBody>
          <a:bodyPr wrap="none" rtlCol="0">
            <a:spAutoFit/>
          </a:bodyPr>
          <a:lstStyle/>
          <a:p>
            <a:r>
              <a:rPr lang="en-US" b="1" i="1">
                <a:latin typeface="+mj-lt"/>
              </a:rPr>
              <a:t>Not</a:t>
            </a:r>
            <a:r>
              <a:rPr lang="en-US" b="1">
                <a:latin typeface="+mj-lt"/>
              </a:rPr>
              <a:t> Influenced </a:t>
            </a:r>
            <a:r>
              <a:rPr lang="en-US">
                <a:latin typeface="+mj-lt"/>
              </a:rPr>
              <a:t>by Non-profit Organization</a:t>
            </a:r>
          </a:p>
        </p:txBody>
      </p:sp>
    </p:spTree>
    <p:extLst>
      <p:ext uri="{BB962C8B-B14F-4D97-AF65-F5344CB8AC3E}">
        <p14:creationId xmlns:p14="http://schemas.microsoft.com/office/powerpoint/2010/main" val="9393230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1C8E70-D500-495D-800B-3E80AD3FA254}"/>
              </a:ext>
            </a:extLst>
          </p:cNvPr>
          <p:cNvSpPr>
            <a:spLocks noGrp="1"/>
          </p:cNvSpPr>
          <p:nvPr>
            <p:ph type="body" sz="quarter" idx="61"/>
          </p:nvPr>
        </p:nvSpPr>
        <p:spPr/>
        <p:txBody>
          <a:bodyPr>
            <a:normAutofit fontScale="92500"/>
          </a:bodyPr>
          <a:lstStyle/>
          <a:p>
            <a:r>
              <a:rPr lang="en-US">
                <a:ea typeface="+mj-lt"/>
                <a:cs typeface="+mj-lt"/>
              </a:rPr>
              <a:t>Populations Influenced by Non-profit Organizations</a:t>
            </a:r>
            <a:endParaRPr lang="en-US"/>
          </a:p>
        </p:txBody>
      </p:sp>
      <p:sp>
        <p:nvSpPr>
          <p:cNvPr id="4" name="Slide Number Placeholder 3">
            <a:extLst>
              <a:ext uri="{FF2B5EF4-FFF2-40B4-BE49-F238E27FC236}">
                <a16:creationId xmlns:a16="http://schemas.microsoft.com/office/drawing/2014/main" id="{4DECE617-3BD4-4333-BD25-C4B8F3A449B7}"/>
              </a:ext>
            </a:extLst>
          </p:cNvPr>
          <p:cNvSpPr>
            <a:spLocks noGrp="1"/>
          </p:cNvSpPr>
          <p:nvPr>
            <p:ph type="sldNum" sz="quarter" idx="4"/>
          </p:nvPr>
        </p:nvSpPr>
        <p:spPr/>
        <p:txBody>
          <a:bodyPr/>
          <a:lstStyle/>
          <a:p>
            <a:fld id="{DB8F626C-CEBF-614D-89D9-D0BEA80BC35B}" type="slidenum">
              <a:rPr lang="en-US" smtClean="0"/>
              <a:pPr/>
              <a:t>9</a:t>
            </a:fld>
            <a:endParaRPr lang="en-US"/>
          </a:p>
        </p:txBody>
      </p:sp>
      <p:sp>
        <p:nvSpPr>
          <p:cNvPr id="2" name="TextBox 1">
            <a:extLst>
              <a:ext uri="{FF2B5EF4-FFF2-40B4-BE49-F238E27FC236}">
                <a16:creationId xmlns:a16="http://schemas.microsoft.com/office/drawing/2014/main" id="{C35981A6-E30A-C1B9-A73A-5AD596D9F985}"/>
              </a:ext>
            </a:extLst>
          </p:cNvPr>
          <p:cNvSpPr txBox="1"/>
          <p:nvPr/>
        </p:nvSpPr>
        <p:spPr>
          <a:xfrm>
            <a:off x="8626792" y="10675262"/>
            <a:ext cx="7124066" cy="523220"/>
          </a:xfrm>
          <a:prstGeom prst="rect">
            <a:avLst/>
          </a:prstGeom>
          <a:noFill/>
        </p:spPr>
        <p:txBody>
          <a:bodyPr wrap="none" rtlCol="0">
            <a:spAutoFit/>
          </a:bodyPr>
          <a:lstStyle/>
          <a:p>
            <a:r>
              <a:rPr lang="en-US" sz="2800" i="1"/>
              <a:t>*statistically significant difference (alpha &lt; 0.01)</a:t>
            </a:r>
          </a:p>
        </p:txBody>
      </p:sp>
      <p:pic>
        <p:nvPicPr>
          <p:cNvPr id="7" name="Graphic 6">
            <a:extLst>
              <a:ext uri="{FF2B5EF4-FFF2-40B4-BE49-F238E27FC236}">
                <a16:creationId xmlns:a16="http://schemas.microsoft.com/office/drawing/2014/main" id="{7D0B035A-AE49-61BE-2915-CC644E954EAF}"/>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7688" y="2629237"/>
            <a:ext cx="8072628" cy="8072628"/>
          </a:xfrm>
          <a:prstGeom prst="rect">
            <a:avLst/>
          </a:prstGeom>
        </p:spPr>
      </p:pic>
      <p:pic>
        <p:nvPicPr>
          <p:cNvPr id="10" name="Graphic 9">
            <a:extLst>
              <a:ext uri="{FF2B5EF4-FFF2-40B4-BE49-F238E27FC236}">
                <a16:creationId xmlns:a16="http://schemas.microsoft.com/office/drawing/2014/main" id="{FDDA7678-0EE3-A495-BD42-EA66C122283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4252" y="2629237"/>
            <a:ext cx="8063215" cy="8063215"/>
          </a:xfrm>
          <a:prstGeom prst="rect">
            <a:avLst/>
          </a:prstGeom>
        </p:spPr>
      </p:pic>
      <p:pic>
        <p:nvPicPr>
          <p:cNvPr id="13" name="Graphic 12">
            <a:extLst>
              <a:ext uri="{FF2B5EF4-FFF2-40B4-BE49-F238E27FC236}">
                <a16:creationId xmlns:a16="http://schemas.microsoft.com/office/drawing/2014/main" id="{1694CE36-FDB9-7AD9-6A78-4DF8E060627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37467" y="2638650"/>
            <a:ext cx="8072628" cy="8072628"/>
          </a:xfrm>
          <a:prstGeom prst="rect">
            <a:avLst/>
          </a:prstGeom>
        </p:spPr>
      </p:pic>
    </p:spTree>
    <p:extLst>
      <p:ext uri="{BB962C8B-B14F-4D97-AF65-F5344CB8AC3E}">
        <p14:creationId xmlns:p14="http://schemas.microsoft.com/office/powerpoint/2010/main" val="2502034627"/>
      </p:ext>
    </p:extLst>
  </p:cSld>
  <p:clrMapOvr>
    <a:masterClrMapping/>
  </p:clrMapOvr>
  <p:transition/>
</p:sld>
</file>

<file path=ppt/theme/theme1.xml><?xml version="1.0" encoding="utf-8"?>
<a:theme xmlns:a="http://schemas.openxmlformats.org/drawingml/2006/main" name="CSE_Brand_2019">
  <a:themeElements>
    <a:clrScheme name="CSE Brand 2019">
      <a:dk1>
        <a:srgbClr val="3C444C"/>
      </a:dk1>
      <a:lt1>
        <a:srgbClr val="FFFFFF"/>
      </a:lt1>
      <a:dk2>
        <a:srgbClr val="000000"/>
      </a:dk2>
      <a:lt2>
        <a:srgbClr val="FFFFFF"/>
      </a:lt2>
      <a:accent1>
        <a:srgbClr val="92C956"/>
      </a:accent1>
      <a:accent2>
        <a:srgbClr val="1F9C7F"/>
      </a:accent2>
      <a:accent3>
        <a:srgbClr val="0695E5"/>
      </a:accent3>
      <a:accent4>
        <a:srgbClr val="3064BE"/>
      </a:accent4>
      <a:accent5>
        <a:srgbClr val="6D57C7"/>
      </a:accent5>
      <a:accent6>
        <a:srgbClr val="894CAF"/>
      </a:accent6>
      <a:hlink>
        <a:srgbClr val="1F9D7F"/>
      </a:hlink>
      <a:folHlink>
        <a:srgbClr val="FFC000"/>
      </a:folHlink>
    </a:clrScheme>
    <a:fontScheme name="Calibri-CalibriLight">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92B5E00-BAFC-9740-9C6C-B46236358FC8}" vid="{613B26B0-69BF-7D48-B22F-FAB562DEB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9D22EBBBAF048B05F30F28F9BD613" ma:contentTypeVersion="21" ma:contentTypeDescription="Create a new document." ma:contentTypeScope="" ma:versionID="e95c9380a054e0391d9f61320bfdf326">
  <xsd:schema xmlns:xsd="http://www.w3.org/2001/XMLSchema" xmlns:xs="http://www.w3.org/2001/XMLSchema" xmlns:p="http://schemas.microsoft.com/office/2006/metadata/properties" xmlns:ns2="8b865c47-b10b-4c5c-a960-662c91988c98" xmlns:ns3="d7d8e1a1-ef8c-4f84-9724-f1c832a0f56f" targetNamespace="http://schemas.microsoft.com/office/2006/metadata/properties" ma:root="true" ma:fieldsID="29b12e7227e8e0f1bd6a786fee858ecd" ns2:_="" ns3:_="">
    <xsd:import namespace="8b865c47-b10b-4c5c-a960-662c91988c98"/>
    <xsd:import namespace="d7d8e1a1-ef8c-4f84-9724-f1c832a0f56f"/>
    <xsd:element name="properties">
      <xsd:complexType>
        <xsd:sequence>
          <xsd:element name="documentManagement">
            <xsd:complexType>
              <xsd:all>
                <xsd:element ref="ns2:_Flow_SignoffStatus" minOccurs="0"/>
                <xsd:element ref="ns2:Notes" minOccurs="0"/>
                <xsd:element ref="ns2:Comment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65c47-b10b-4c5c-a960-662c91988c98"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ma:readOnly="false">
      <xsd:simpleType>
        <xsd:restriction base="dms:Text"/>
      </xsd:simpleType>
    </xsd:element>
    <xsd:element name="Notes" ma:index="3" nillable="true" ma:displayName="Notes" ma:format="Dropdown" ma:internalName="Notes" ma:readOnly="false">
      <xsd:simpleType>
        <xsd:restriction base="dms:Text">
          <xsd:maxLength value="255"/>
        </xsd:restriction>
      </xsd:simpleType>
    </xsd:element>
    <xsd:element name="Comments" ma:index="4" nillable="true" ma:displayName="Comments" ma:format="Dropdown" ma:internalName="Comments">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cfab10e-2905-4c99-a1c6-8b70a464d0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d8e1a1-ef8c-4f84-9724-f1c832a0f56f"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d71f6c67-bbe1-4062-8d1b-9f007d8a8d25}" ma:internalName="TaxCatchAll" ma:showField="CatchAllData" ma:web="d7d8e1a1-ef8c-4f84-9724-f1c832a0f5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8b865c47-b10b-4c5c-a960-662c91988c98" xsi:nil="true"/>
    <_Flow_SignoffStatus xmlns="8b865c47-b10b-4c5c-a960-662c91988c98" xsi:nil="true"/>
    <Comments xmlns="8b865c47-b10b-4c5c-a960-662c91988c98" xsi:nil="true"/>
    <lcf76f155ced4ddcb4097134ff3c332f xmlns="8b865c47-b10b-4c5c-a960-662c91988c98">
      <Terms xmlns="http://schemas.microsoft.com/office/infopath/2007/PartnerControls"/>
    </lcf76f155ced4ddcb4097134ff3c332f>
    <TaxCatchAll xmlns="d7d8e1a1-ef8c-4f84-9724-f1c832a0f56f" xsi:nil="true"/>
  </documentManagement>
</p:properties>
</file>

<file path=customXml/itemProps1.xml><?xml version="1.0" encoding="utf-8"?>
<ds:datastoreItem xmlns:ds="http://schemas.openxmlformats.org/officeDocument/2006/customXml" ds:itemID="{3AA09BB6-576C-4260-A241-F97FB8AFDA36}">
  <ds:schemaRefs>
    <ds:schemaRef ds:uri="8b865c47-b10b-4c5c-a960-662c91988c98"/>
    <ds:schemaRef ds:uri="d7d8e1a1-ef8c-4f84-9724-f1c832a0f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449F63-7504-4D60-9DF9-F26D455C0B6E}">
  <ds:schemaRefs>
    <ds:schemaRef ds:uri="http://schemas.microsoft.com/sharepoint/v3/contenttype/forms"/>
  </ds:schemaRefs>
</ds:datastoreItem>
</file>

<file path=customXml/itemProps3.xml><?xml version="1.0" encoding="utf-8"?>
<ds:datastoreItem xmlns:ds="http://schemas.openxmlformats.org/officeDocument/2006/customXml" ds:itemID="{77914529-676B-4237-9DCC-2A6517C3BA03}">
  <ds:schemaRefs>
    <ds:schemaRef ds:uri="8b865c47-b10b-4c5c-a960-662c91988c98"/>
    <ds:schemaRef ds:uri="d7d8e1a1-ef8c-4f84-9724-f1c832a0f5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CSE - 16x9_template_2020</Template>
  <TotalTime>1575</TotalTime>
  <Words>1469</Words>
  <Application>Microsoft Office PowerPoint</Application>
  <PresentationFormat>Custom</PresentationFormat>
  <Paragraphs>189</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Open Sans Light</vt:lpstr>
      <vt:lpstr>Times New Roman</vt:lpstr>
      <vt:lpstr>Wingdings</vt:lpstr>
      <vt:lpstr>CSE_Brand_2019</vt:lpstr>
      <vt:lpstr>Community-Based Organizations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Damian Ludwig</dc:creator>
  <cp:keywords/>
  <dc:description/>
  <cp:lastModifiedBy>Ben MacNeille</cp:lastModifiedBy>
  <cp:revision>16</cp:revision>
  <cp:lastPrinted>2019-04-03T19:40:51Z</cp:lastPrinted>
  <dcterms:created xsi:type="dcterms:W3CDTF">2021-01-21T23:12:21Z</dcterms:created>
  <dcterms:modified xsi:type="dcterms:W3CDTF">2022-06-21T16:10:26Z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0x01010045E9D22EBBBAF048B05F30F28F9BD613</vt:lpwstr>
  </property>
  <property fmtid="{D5CDD505-2E9C-101B-9397-08002B2CF9AE}" pid="3" name="MediaServiceImageTags">
    <vt:lpwstr/>
  </property>
</Properties>
</file>